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257" r:id="rId3"/>
    <p:sldId id="276" r:id="rId4"/>
    <p:sldId id="282" r:id="rId5"/>
    <p:sldId id="289" r:id="rId6"/>
    <p:sldId id="292" r:id="rId7"/>
    <p:sldId id="291" r:id="rId8"/>
    <p:sldId id="287" r:id="rId9"/>
    <p:sldId id="288" r:id="rId10"/>
    <p:sldId id="309" r:id="rId11"/>
    <p:sldId id="279" r:id="rId12"/>
    <p:sldId id="281" r:id="rId13"/>
    <p:sldId id="295" r:id="rId14"/>
    <p:sldId id="258" r:id="rId15"/>
    <p:sldId id="280" r:id="rId16"/>
    <p:sldId id="300" r:id="rId17"/>
    <p:sldId id="269" r:id="rId18"/>
    <p:sldId id="301" r:id="rId19"/>
    <p:sldId id="30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0000"/>
    <a:srgbClr val="F8F8F8"/>
    <a:srgbClr val="091A4F"/>
    <a:srgbClr val="102E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538" autoAdjust="0"/>
  </p:normalViewPr>
  <p:slideViewPr>
    <p:cSldViewPr>
      <p:cViewPr>
        <p:scale>
          <a:sx n="65" d="100"/>
          <a:sy n="65" d="100"/>
        </p:scale>
        <p:origin x="-152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59EB94-F5AD-452B-B5FD-14B74BEC6075}" type="datetimeFigureOut">
              <a:rPr lang="en-US" smtClean="0"/>
              <a:t>6/9/2016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D937EE-F0B7-4AC3-94B7-22809C3A57B5}" type="slidenum">
              <a:rPr lang="en-US" smtClean="0"/>
              <a:t>‹#›</a:t>
            </a:fld>
            <a:endParaRPr lang="en-US" dirty="0"/>
          </a:p>
        </p:txBody>
      </p:sp>
    </p:spTree>
    <p:extLst>
      <p:ext uri="{BB962C8B-B14F-4D97-AF65-F5344CB8AC3E}">
        <p14:creationId xmlns:p14="http://schemas.microsoft.com/office/powerpoint/2010/main" val="2091606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Air Resources</a:t>
            </a:r>
            <a:r>
              <a:rPr lang="en-US" baseline="0" dirty="0" smtClean="0"/>
              <a:t> Laboratory has a long history of establishing and operating a number of research monitoring networks, including daily precipitation (</a:t>
            </a:r>
            <a:r>
              <a:rPr lang="en-US" baseline="0" dirty="0" err="1" smtClean="0"/>
              <a:t>AIRMoN</a:t>
            </a:r>
            <a:r>
              <a:rPr lang="en-US" baseline="0" dirty="0" smtClean="0"/>
              <a:t>), atmospheric trace gases and aerosols (</a:t>
            </a:r>
            <a:r>
              <a:rPr lang="en-US" baseline="0" dirty="0" err="1" smtClean="0"/>
              <a:t>AIRMoN</a:t>
            </a:r>
            <a:r>
              <a:rPr lang="en-US" baseline="0" dirty="0" smtClean="0"/>
              <a:t>-Dry, no longer active), and climate variables (U.S. Climate Reference Network (USCRN)). ARL also serves in a leadership capacity with both the National Atmospheric Deposition Program and the World Meteorological Organization. The Global Monitoring Division (GMD) of the Earth Systems Research Laboratory in Boulder, CO was a division of ARL until the early 1990s, and focused on the monitoring of surface radiation budgets and greenhouse gases. </a:t>
            </a:r>
          </a:p>
          <a:p>
            <a:endParaRPr lang="en-US" baseline="0" dirty="0" smtClean="0"/>
          </a:p>
          <a:p>
            <a:r>
              <a:rPr lang="en-US" baseline="0" dirty="0" smtClean="0"/>
              <a:t>Although mercury emissions in North America have been dramatically reduced over the past 20 years, the pattern of global emissions is more complicated, and includes growing sources of mercury from developed and developing nations in Africa and Asia. The detection of trends and the characterization of emission source regions (local vs regional vs global) cannot be accomplished solely through atmospheric monitoring, but the partnership between monitoring and modeling is crucial to addressing these issues.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2</a:t>
            </a:fld>
            <a:endParaRPr lang="en-US" dirty="0"/>
          </a:p>
        </p:txBody>
      </p:sp>
    </p:spTree>
    <p:extLst>
      <p:ext uri="{BB962C8B-B14F-4D97-AF65-F5344CB8AC3E}">
        <p14:creationId xmlns:p14="http://schemas.microsoft.com/office/powerpoint/2010/main" val="184167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Concentrations</a:t>
            </a:r>
            <a:r>
              <a:rPr lang="en-US" baseline="0" dirty="0" smtClean="0"/>
              <a:t> of all forms of mercury have been declining at the Beltsville, MD </a:t>
            </a:r>
            <a:r>
              <a:rPr lang="en-US" baseline="0" dirty="0" err="1" smtClean="0"/>
              <a:t>AMNet</a:t>
            </a:r>
            <a:r>
              <a:rPr lang="en-US" baseline="0" dirty="0" smtClean="0"/>
              <a:t> site, as they have at many locations in the United States. While the site is impacted by local, regional, national, and even global sources, this downward trend would suggest that local and regional emission sources, which have been declining in response to mandated and market-driven reductions, play a significant role in influencing concentrations at the site. It is possible that the downward trends at Beltsville may be confounded and lessened somewhat by increases in mercury emissions from Asia and other global sources, and may in fact have been larger in the absence of this global influence. </a:t>
            </a:r>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11</a:t>
            </a:fld>
            <a:endParaRPr lang="en-US" dirty="0"/>
          </a:p>
        </p:txBody>
      </p:sp>
    </p:spTree>
    <p:extLst>
      <p:ext uri="{BB962C8B-B14F-4D97-AF65-F5344CB8AC3E}">
        <p14:creationId xmlns:p14="http://schemas.microsoft.com/office/powerpoint/2010/main" val="1514890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Shown are</a:t>
            </a:r>
            <a:r>
              <a:rPr lang="en-US" baseline="0" dirty="0" smtClean="0"/>
              <a:t> differences in frequencies for each grid cell between the back trajectories associated with the top 10% and bottom 38% of measured GOM hourly values; for PBM, the differences are between the back trajectories associated with the top 10% and bottom 10% of measured PBM hourly values at Beltsville. Reds and oranges denote those grid squares which were more likely to have been encountered by air masses arriving at the site, while green colors represent those grid squares which were less likely to have been encountered prior to arrival at the site. Note that point sources are denoted as circles on the maps. Source strength is based on the 2011 National Emissions Inventory.</a:t>
            </a:r>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12</a:t>
            </a:fld>
            <a:endParaRPr lang="en-US" dirty="0"/>
          </a:p>
        </p:txBody>
      </p:sp>
    </p:spTree>
    <p:extLst>
      <p:ext uri="{BB962C8B-B14F-4D97-AF65-F5344CB8AC3E}">
        <p14:creationId xmlns:p14="http://schemas.microsoft.com/office/powerpoint/2010/main" val="1123275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ARL partnered</a:t>
            </a:r>
            <a:r>
              <a:rPr lang="en-US" baseline="0" dirty="0" smtClean="0"/>
              <a:t> with EPA/ORD in 2000 to conduct some of the first airborne measurements of atmospheric mercury species. From 2011-2013 ARL collaborated with scientists and staff from the University of Tennessee Space Institute to measure GEM and GOM from a small research aircraft. Measurements were made over Mississippi near the Grand Bay site, and over central Tennessee, in close proximity to UTSI facilities. The altitude profile demonstrates the seasonality of GOM concentrations, as measurements in August and September are typically much higher than in Fall or Winter. The elevation of the MLO site (3397 m) is shown as a dashed line, and is near the maxima in the GOM profiles. </a:t>
            </a:r>
          </a:p>
          <a:p>
            <a:endParaRPr lang="en-US" baseline="0" dirty="0" smtClean="0"/>
          </a:p>
          <a:p>
            <a:r>
              <a:rPr lang="en-US" baseline="0" dirty="0" smtClean="0"/>
              <a:t>ARL is engaged in method development and comparison studies at MLO, with an emphasis on improving measurement techniques for GOM. These intensive measurements necessitate the installation of duplicate speciation systems and the deployment of a pyrolyzer-based method to measure total mercury. In the absence of a robust calibration device for GOM, we have taken advantage of the high ambient GOM concentrations at MLO to provide a large measurable signal for comparison purposes.</a:t>
            </a:r>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13</a:t>
            </a:fld>
            <a:endParaRPr lang="en-US" dirty="0"/>
          </a:p>
        </p:txBody>
      </p:sp>
    </p:spTree>
    <p:extLst>
      <p:ext uri="{BB962C8B-B14F-4D97-AF65-F5344CB8AC3E}">
        <p14:creationId xmlns:p14="http://schemas.microsoft.com/office/powerpoint/2010/main" val="2998335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plot at left</a:t>
            </a:r>
            <a:r>
              <a:rPr lang="en-US" baseline="0" dirty="0" smtClean="0"/>
              <a:t> shows results from two co-located mercury measurement systems, one speciation unit measuring GEM, GOM, and PBM, and the other measuring GEM only. We have discovered that the quartz glassware used to collect and measure PBM can become contaminated with minerals contained in refractory aerosols (possibly from Asian or Saharan dust episodes). In dry air, these aerosols embedded within the measurement system can adsorb GEM and release it upon thermal desorption, giving rise to artifact (spurious) PBM concentrations. This artifact may be seen by the simultaneous increase in PBM (D5; red squares) and decrease in GEM (D5; blue diamonds) reported by the speciation unit. The GEM-only instrument (D6; green triangles) was not affected by the artifact and reported more accurate GEM concentrations. This artifact formation can significantly hamper our understanding of the global mercury cycle and lead to the spurious overestimation of the reactive mercury pool. This, in turn, can hamper our understanding of mercury budgets and lifetimes in the atmosphere. </a:t>
            </a:r>
          </a:p>
          <a:p>
            <a:endParaRPr lang="en-US" baseline="0" dirty="0" smtClean="0"/>
          </a:p>
          <a:p>
            <a:r>
              <a:rPr lang="en-US" baseline="0" dirty="0" smtClean="0"/>
              <a:t>At right, reactive mercury (RM) reported by a conventional speciation system (RM = GOM+PBM, and is typically dominated by GOM) is compared with data generated using a pyrolyzer- difference technique. The degradation of the ability of the KCL-coated denuder to collect GOM in moist air is illustrated by the smaller regression slopes at higher water vapor mixing rations (MR).</a:t>
            </a:r>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17</a:t>
            </a:fld>
            <a:endParaRPr lang="en-US" dirty="0"/>
          </a:p>
        </p:txBody>
      </p:sp>
    </p:spTree>
    <p:extLst>
      <p:ext uri="{BB962C8B-B14F-4D97-AF65-F5344CB8AC3E}">
        <p14:creationId xmlns:p14="http://schemas.microsoft.com/office/powerpoint/2010/main" val="2327564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National</a:t>
            </a:r>
            <a:r>
              <a:rPr lang="en-US" baseline="0" dirty="0" smtClean="0"/>
              <a:t> Atmospheric Deposition Program is a cooperative program of research in which participating sites are individually funded by federal, state, and/or local governments, research institutes and universities, and the private sector. There are five monitoring networks within NADP –MDN, </a:t>
            </a:r>
            <a:r>
              <a:rPr lang="en-US" baseline="0" dirty="0" err="1" smtClean="0"/>
              <a:t>AMNet</a:t>
            </a:r>
            <a:r>
              <a:rPr lang="en-US" baseline="0" dirty="0" smtClean="0"/>
              <a:t>, the National Trends Network (NTN: weekly precipitation collection for major ions in solution –e.g., sulfate, nitrate, ammonium), the </a:t>
            </a:r>
            <a:r>
              <a:rPr lang="en-US" dirty="0" smtClean="0"/>
              <a:t>Atmospheric Integrated Research Monitoring Network (</a:t>
            </a:r>
            <a:r>
              <a:rPr lang="en-US" baseline="0" dirty="0" err="1" smtClean="0"/>
              <a:t>AIRMoN</a:t>
            </a:r>
            <a:r>
              <a:rPr lang="en-US" baseline="0" dirty="0" smtClean="0"/>
              <a:t>: daily/event precipitation collection for major ions), and the Ammonia Monitoring Network (</a:t>
            </a:r>
            <a:r>
              <a:rPr lang="en-US" baseline="0" dirty="0" err="1" smtClean="0"/>
              <a:t>AMoN</a:t>
            </a:r>
            <a:r>
              <a:rPr lang="en-US" baseline="0" dirty="0" smtClean="0"/>
              <a:t>: passive device sampling of atmospheric NH3). The cooperative approach established by NADP ensures that all sites within a network adhere to common operating and data reduction protocols, QA/QC requirements, and data dissemination guidelines.</a:t>
            </a:r>
          </a:p>
          <a:p>
            <a:endParaRPr lang="en-US" baseline="0" dirty="0" smtClean="0"/>
          </a:p>
          <a:p>
            <a:r>
              <a:rPr lang="en-US" baseline="0" dirty="0" smtClean="0"/>
              <a:t>ARL was a founding member of </a:t>
            </a:r>
            <a:r>
              <a:rPr lang="en-US" baseline="0" dirty="0" err="1" smtClean="0"/>
              <a:t>AMNet</a:t>
            </a:r>
            <a:r>
              <a:rPr lang="en-US" baseline="0" dirty="0" smtClean="0"/>
              <a:t> (est. 2009) and was instrumental in crafting standard operating protocols for the network. The laboratory runs three of twenty three sites currently active within </a:t>
            </a:r>
            <a:r>
              <a:rPr lang="en-US" baseline="0" dirty="0" err="1" smtClean="0"/>
              <a:t>AMNet</a:t>
            </a:r>
            <a:r>
              <a:rPr lang="en-US" baseline="0" dirty="0" smtClean="0"/>
              <a:t>. The Beltsville, MD site is on the campus of the USDA’s Beltsville Agricultural Research Center (BARC). The Grand Bay National Estuarine Research Reserve (NERR) site is in Moss Point, MS near the MS-AL state line in the northern Gulf of Mexico region. Finally, the site at the Mauna Loa Observatory is a high-altitude site on the northern slope of the Mauna Loa volcano, on the Big Island of Hawaii.</a:t>
            </a:r>
          </a:p>
        </p:txBody>
      </p:sp>
      <p:sp>
        <p:nvSpPr>
          <p:cNvPr id="4" name="Slide Number Placeholder 3"/>
          <p:cNvSpPr>
            <a:spLocks noGrp="1"/>
          </p:cNvSpPr>
          <p:nvPr>
            <p:ph type="sldNum" sz="quarter" idx="10"/>
          </p:nvPr>
        </p:nvSpPr>
        <p:spPr/>
        <p:txBody>
          <a:bodyPr/>
          <a:lstStyle/>
          <a:p>
            <a:fld id="{25D937EE-F0B7-4AC3-94B7-22809C3A57B5}" type="slidenum">
              <a:rPr lang="en-US" smtClean="0"/>
              <a:t>3</a:t>
            </a:fld>
            <a:endParaRPr lang="en-US" dirty="0"/>
          </a:p>
        </p:txBody>
      </p:sp>
    </p:spTree>
    <p:extLst>
      <p:ext uri="{BB962C8B-B14F-4D97-AF65-F5344CB8AC3E}">
        <p14:creationId xmlns:p14="http://schemas.microsoft.com/office/powerpoint/2010/main" val="3738446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current measurement techniques, GOM is operationally defined by collection on an annular denuder coated with </a:t>
            </a:r>
            <a:r>
              <a:rPr lang="en-US" baseline="0" dirty="0" err="1" smtClean="0"/>
              <a:t>KCl</a:t>
            </a:r>
            <a:r>
              <a:rPr lang="en-US" baseline="0" dirty="0" smtClean="0"/>
              <a:t>. Concentrations of GOM in the atmosphere are exceedingly low, and it is currently impossible to measure concentrations of individual GOM species with specificity and accuracy. The bulk of GOM is thought to be comprised of mercuric halides (HgCl2, HgBr2, HgI2).</a:t>
            </a:r>
          </a:p>
          <a:p>
            <a:r>
              <a:rPr lang="en-US" baseline="0" dirty="0" smtClean="0"/>
              <a:t>Because GOM compounds are water soluble their lifetimes in the lower troposphere are determined by the average frequency of precipitation events, along with dry deposition to natural surfaces under clear conditions. GOM formed in the upper troposphere, however, may be considerably longer lived and may undergo long-range transport.</a:t>
            </a:r>
          </a:p>
          <a:p>
            <a:endParaRPr lang="en-US" baseline="0" dirty="0" smtClean="0"/>
          </a:p>
          <a:p>
            <a:r>
              <a:rPr lang="en-US" baseline="0" dirty="0" smtClean="0"/>
              <a:t>As with GOM, little is known of the precise chemical formulation of PBM. The underlying solubility of PBM is determined by the solubility of the internally- or externally-mixed particles to which it is bound. Because the scavenging of atmospheric particles by rainout is generally less efficient than for trace gases, PBM lifetimes should be somewhat longer than that of GOM, but can also be influenced by particle settling dynamics (dry deposition). The potential bioavailability of deposited PBM is uncertain, and will depend on numerous factors (e.g., the extent to which mercury can be leached from the particles after deposition).</a:t>
            </a:r>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4</a:t>
            </a:fld>
            <a:endParaRPr lang="en-US" dirty="0"/>
          </a:p>
        </p:txBody>
      </p:sp>
    </p:spTree>
    <p:extLst>
      <p:ext uri="{BB962C8B-B14F-4D97-AF65-F5344CB8AC3E}">
        <p14:creationId xmlns:p14="http://schemas.microsoft.com/office/powerpoint/2010/main" val="660485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Grand Bay and Mauna</a:t>
            </a:r>
            <a:r>
              <a:rPr lang="en-US" baseline="0" dirty="0" smtClean="0"/>
              <a:t> Loa sites, NOAA/ARL operates the chemical analyzers for trace gas and aerosol measurements in addition to </a:t>
            </a:r>
            <a:r>
              <a:rPr lang="en-US" baseline="0" dirty="0" err="1" smtClean="0"/>
              <a:t>speciated</a:t>
            </a:r>
            <a:r>
              <a:rPr lang="en-US" baseline="0" dirty="0" smtClean="0"/>
              <a:t> mercury measurements. At Grand Bay, ARL also makes continuous meteorological measurements. At both Grand Bay and Beltsville, ARL maintains duplicate </a:t>
            </a:r>
            <a:r>
              <a:rPr lang="en-US" baseline="0" dirty="0" err="1" smtClean="0"/>
              <a:t>Tekran</a:t>
            </a:r>
            <a:r>
              <a:rPr lang="en-US" baseline="0" dirty="0" smtClean="0"/>
              <a:t>® speciation analyzers for atmospheric mercury, a rarity in </a:t>
            </a:r>
            <a:r>
              <a:rPr lang="en-US" baseline="0" dirty="0" err="1" smtClean="0"/>
              <a:t>AMNet</a:t>
            </a:r>
            <a:r>
              <a:rPr lang="en-US" baseline="0" dirty="0" smtClean="0"/>
              <a:t>. Operating co-located measurement systems asynchronously allow for truly continuous measurement of atmospheric mercury species as each measurement system operates on a 50% measurement duty cycle. Synchronous operation of the instruments facilitates QA/QC and comparison studies, and testing of improvements to the SOPs.</a:t>
            </a:r>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5</a:t>
            </a:fld>
            <a:endParaRPr lang="en-US" dirty="0"/>
          </a:p>
        </p:txBody>
      </p:sp>
    </p:spTree>
    <p:extLst>
      <p:ext uri="{BB962C8B-B14F-4D97-AF65-F5344CB8AC3E}">
        <p14:creationId xmlns:p14="http://schemas.microsoft.com/office/powerpoint/2010/main" val="2131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Grand Bay site was established</a:t>
            </a:r>
            <a:r>
              <a:rPr lang="en-US" baseline="0" dirty="0" smtClean="0"/>
              <a:t> in late 2006, but routine measurements began in 2007. The site sits at the edge of Bayou Heron (top photo), an area of marsh grasses and inland waterways. The open waters of the Gulf of Mexico lie a few kilometers beyond the bayou.</a:t>
            </a:r>
          </a:p>
          <a:p>
            <a:endParaRPr lang="en-US" baseline="0" dirty="0" smtClean="0"/>
          </a:p>
          <a:p>
            <a:r>
              <a:rPr lang="en-US" baseline="0" dirty="0" smtClean="0"/>
              <a:t>Given its location, the site can be vulnerable to flooding arising from intense precipitation events and cyclonic activity. The trailer housing the chemical analyzers, data loggers, and support equipment can be moved within a few hours if severe weather threatens. ARL measures atmospheric mercury and other trace species at a height of approximately 10 m above ground level to minimize depositional losses of reactive species and to avoid the effects of natural surfaces on meteorological variables. As a result, measurements should be more representative of the lower PBL.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Precipitation at the site is collected for analysis of mercury and other toxic metals (MDN) as well as major ions in solution (NTN). An electronic rain gauge provides a measure of precipitation amount. In addition, passive samplers for GEM are deployed in collaboration with the University of Toronto, and a sampler for isotope studies has been deployed in collaboration with USGS.</a:t>
            </a:r>
            <a:endParaRPr lang="en-US" dirty="0" smtClean="0"/>
          </a:p>
          <a:p>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6</a:t>
            </a:fld>
            <a:endParaRPr lang="en-US" dirty="0"/>
          </a:p>
        </p:txBody>
      </p:sp>
    </p:spTree>
    <p:extLst>
      <p:ext uri="{BB962C8B-B14F-4D97-AF65-F5344CB8AC3E}">
        <p14:creationId xmlns:p14="http://schemas.microsoft.com/office/powerpoint/2010/main" val="3274561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at Grand Bay, meteorological</a:t>
            </a:r>
            <a:r>
              <a:rPr lang="en-US" baseline="0" dirty="0" smtClean="0"/>
              <a:t> and trace gas and aerosol </a:t>
            </a:r>
            <a:r>
              <a:rPr lang="en-US" dirty="0" smtClean="0"/>
              <a:t>measurements at Beltsville are made at 10 m AGL. The site</a:t>
            </a:r>
            <a:r>
              <a:rPr lang="en-US" baseline="0" dirty="0" smtClean="0"/>
              <a:t> also hosts MDN and NTN precipitation collectors for their respective networks. In addition, passive samplers for GEM are deployed in collaboration with the University of Toronto, and a sampler for isotope studies has been deployed in collaboration with USGS, which also measures mercury in </a:t>
            </a:r>
            <a:r>
              <a:rPr lang="en-US" baseline="0" dirty="0" err="1" smtClean="0"/>
              <a:t>litterfall</a:t>
            </a:r>
            <a:r>
              <a:rPr lang="en-US" baseline="0" dirty="0" smtClean="0"/>
              <a:t> at the site. </a:t>
            </a:r>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7</a:t>
            </a:fld>
            <a:endParaRPr lang="en-US" dirty="0"/>
          </a:p>
        </p:txBody>
      </p:sp>
    </p:spTree>
    <p:extLst>
      <p:ext uri="{BB962C8B-B14F-4D97-AF65-F5344CB8AC3E}">
        <p14:creationId xmlns:p14="http://schemas.microsoft.com/office/powerpoint/2010/main" val="2128778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Mauna Loa Observatory was established in 1956 and hosts the monitoring of trace gas and aerosols, as well as meteorology and solar radiation, relating to changes in atmospheric composition. The observatory is operated by NOAA’s Earth System Research Laboratory. MLO is the world's oldest continuous CO2 monitoring station, and the world's primary benchmark site for measurement of the gas. It is from MLO’s CO2 data record that the Keeling curve was constructed.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Logistical considerations prevent the measurement of mercury species at 10 m AGL at MLO. Measurements are instead made at a height of 6 m AGL. Passive samplers for GEM are deployed in collaboration with the University of Toronto, and a sampler for isotope studies has been deployed in collaboration with USGS at MLO.  </a:t>
            </a:r>
            <a:endParaRPr lang="en-US" dirty="0" smtClean="0"/>
          </a:p>
          <a:p>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8</a:t>
            </a:fld>
            <a:endParaRPr lang="en-US" dirty="0"/>
          </a:p>
        </p:txBody>
      </p:sp>
    </p:spTree>
    <p:extLst>
      <p:ext uri="{BB962C8B-B14F-4D97-AF65-F5344CB8AC3E}">
        <p14:creationId xmlns:p14="http://schemas.microsoft.com/office/powerpoint/2010/main" val="3536252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 level</a:t>
            </a:r>
            <a:r>
              <a:rPr lang="en-US" baseline="0" dirty="0" smtClean="0"/>
              <a:t> sites (Grand Bay, Beltsville) display a slight seasonal dependence of GOM (highest in Spring and Summer). Typical GOM concentrations at sea level are a few tens of </a:t>
            </a:r>
            <a:r>
              <a:rPr lang="en-US" baseline="0" dirty="0" err="1" smtClean="0"/>
              <a:t>picograms</a:t>
            </a:r>
            <a:r>
              <a:rPr lang="en-US" baseline="0" dirty="0" smtClean="0"/>
              <a:t> per cubic meter, with higher levels reported when the sites are impacted by local and regional emission sources. By contrast, GOM concentrations in night-time flow at MLO (air masses characteristic of the free troposphere) display a pronounced seasonal dependence in the background global atmosphere. Air masses encountered at MLO are characteristic of the remote Pacific, and are only occasionally impacted by emission source regions in Asia. In this remote setting, GOM levels can reach several hundred </a:t>
            </a:r>
            <a:r>
              <a:rPr lang="en-US" baseline="0" dirty="0" err="1" smtClean="0"/>
              <a:t>picograms</a:t>
            </a:r>
            <a:r>
              <a:rPr lang="en-US" baseline="0" dirty="0" smtClean="0"/>
              <a:t> per cubic meter (1-2 orders of magnitude higher than sea level sites) and GOM can constitute a significant fraction of total mercury.</a:t>
            </a:r>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9</a:t>
            </a:fld>
            <a:endParaRPr lang="en-US" dirty="0"/>
          </a:p>
        </p:txBody>
      </p:sp>
    </p:spTree>
    <p:extLst>
      <p:ext uri="{BB962C8B-B14F-4D97-AF65-F5344CB8AC3E}">
        <p14:creationId xmlns:p14="http://schemas.microsoft.com/office/powerpoint/2010/main" val="2201001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remote atmosphere, concentrations of CO are controlled by reaction with the hydroxyl radical (OH), which oxidizes CO to CO2 and regulates the lifetime of CO to ~2 months. The </a:t>
            </a:r>
            <a:r>
              <a:rPr lang="en-US" baseline="0" dirty="0" err="1" smtClean="0"/>
              <a:t>hydrodxyl</a:t>
            </a:r>
            <a:r>
              <a:rPr lang="en-US" baseline="0" dirty="0" smtClean="0"/>
              <a:t> radical results from the interaction of ozone, sunlight, and water vapor and its concentration correlates with solar intensity. Summertime CO concentrations are thus at a minimum, when concentrations of OH are at their peak. GOM concentrations are highest in summer, suggesting that photochemical processes may give rise to its generation in the free troposphere. While the precise oxidant responsible for mercury oxidation is uncertain (candidates include ozone, hydroxyl radical, and/or halogen radicals), the inverse relationship between GEM and GOM suggests the direct oxidation of GEM to GOM.</a:t>
            </a:r>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10</a:t>
            </a:fld>
            <a:endParaRPr lang="en-US" dirty="0"/>
          </a:p>
        </p:txBody>
      </p:sp>
    </p:spTree>
    <p:extLst>
      <p:ext uri="{BB962C8B-B14F-4D97-AF65-F5344CB8AC3E}">
        <p14:creationId xmlns:p14="http://schemas.microsoft.com/office/powerpoint/2010/main" val="2069390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Footer Placeholder 6"/>
          <p:cNvSpPr>
            <a:spLocks noGrp="1"/>
          </p:cNvSpPr>
          <p:nvPr>
            <p:ph type="ftr" sz="quarter" idx="10"/>
          </p:nvPr>
        </p:nvSpPr>
        <p:spPr/>
        <p:txBody>
          <a:bodyPr/>
          <a:lstStyle/>
          <a:p>
            <a:r>
              <a:rPr lang="en-US" dirty="0" smtClean="0"/>
              <a:t>ARL Science Review, June 21-23, 2016</a:t>
            </a:r>
            <a:endParaRPr lang="en-US" dirty="0"/>
          </a:p>
        </p:txBody>
      </p:sp>
      <p:sp>
        <p:nvSpPr>
          <p:cNvPr id="8" name="Slide Number Placeholder 7"/>
          <p:cNvSpPr>
            <a:spLocks noGrp="1"/>
          </p:cNvSpPr>
          <p:nvPr>
            <p:ph type="sldNum" sz="quarter" idx="11"/>
          </p:nvPr>
        </p:nvSpPr>
        <p:spPr/>
        <p:txBody>
          <a:bodyPr/>
          <a:lstStyle/>
          <a:p>
            <a:fld id="{66CAC88C-31F3-4764-B964-B930D18D7C5C}" type="slidenum">
              <a:rPr lang="en-US" smtClean="0"/>
              <a:t>‹#›</a:t>
            </a:fld>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5410200"/>
            <a:ext cx="990600" cy="990600"/>
          </a:xfrm>
          <a:prstGeom prst="rect">
            <a:avLst/>
          </a:prstGeom>
        </p:spPr>
      </p:pic>
    </p:spTree>
    <p:extLst>
      <p:ext uri="{BB962C8B-B14F-4D97-AF65-F5344CB8AC3E}">
        <p14:creationId xmlns:p14="http://schemas.microsoft.com/office/powerpoint/2010/main" val="2625470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7"/>
          <p:cNvSpPr>
            <a:spLocks noGrp="1"/>
          </p:cNvSpPr>
          <p:nvPr>
            <p:ph type="ftr" sz="quarter" idx="10"/>
          </p:nvPr>
        </p:nvSpPr>
        <p:spPr/>
        <p:txBody>
          <a:bodyPr/>
          <a:lstStyle/>
          <a:p>
            <a:r>
              <a:rPr lang="en-US" dirty="0" smtClean="0"/>
              <a:t>ARL Science Review, June 21-23, 2016</a:t>
            </a:r>
            <a:endParaRPr lang="en-US" dirty="0"/>
          </a:p>
        </p:txBody>
      </p:sp>
      <p:sp>
        <p:nvSpPr>
          <p:cNvPr id="9" name="Slide Number Placeholder 8"/>
          <p:cNvSpPr>
            <a:spLocks noGrp="1"/>
          </p:cNvSpPr>
          <p:nvPr>
            <p:ph type="sldNum" sz="quarter" idx="11"/>
          </p:nvPr>
        </p:nvSpPr>
        <p:spPr/>
        <p:txBody>
          <a:bodyPr/>
          <a:lstStyle/>
          <a:p>
            <a:fld id="{66CAC88C-31F3-4764-B964-B930D18D7C5C}" type="slidenum">
              <a:rPr lang="en-US" smtClean="0"/>
              <a:t>‹#›</a:t>
            </a:fld>
            <a:endParaRPr lang="en-US" dirty="0"/>
          </a:p>
        </p:txBody>
      </p:sp>
    </p:spTree>
    <p:extLst>
      <p:ext uri="{BB962C8B-B14F-4D97-AF65-F5344CB8AC3E}">
        <p14:creationId xmlns:p14="http://schemas.microsoft.com/office/powerpoint/2010/main" val="1228618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p>
            <a:r>
              <a:rPr lang="en-US" dirty="0" smtClean="0"/>
              <a:t>ARL Science Review, June 21-23, 2016</a:t>
            </a:r>
            <a:endParaRPr lang="en-US" dirty="0"/>
          </a:p>
        </p:txBody>
      </p:sp>
      <p:sp>
        <p:nvSpPr>
          <p:cNvPr id="8" name="Slide Number Placeholder 7"/>
          <p:cNvSpPr>
            <a:spLocks noGrp="1"/>
          </p:cNvSpPr>
          <p:nvPr>
            <p:ph type="sldNum" sz="quarter" idx="11"/>
          </p:nvPr>
        </p:nvSpPr>
        <p:spPr/>
        <p:txBody>
          <a:bodyPr/>
          <a:lstStyle/>
          <a:p>
            <a:fld id="{66CAC88C-31F3-4764-B964-B930D18D7C5C}" type="slidenum">
              <a:rPr lang="en-US" smtClean="0"/>
              <a:t>‹#›</a:t>
            </a:fld>
            <a:endParaRPr lang="en-US" dirty="0"/>
          </a:p>
        </p:txBody>
      </p:sp>
    </p:spTree>
    <p:extLst>
      <p:ext uri="{BB962C8B-B14F-4D97-AF65-F5344CB8AC3E}">
        <p14:creationId xmlns:p14="http://schemas.microsoft.com/office/powerpoint/2010/main" val="914931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Footer Placeholder 6"/>
          <p:cNvSpPr>
            <a:spLocks noGrp="1"/>
          </p:cNvSpPr>
          <p:nvPr>
            <p:ph type="ftr" sz="quarter" idx="10"/>
          </p:nvPr>
        </p:nvSpPr>
        <p:spPr/>
        <p:txBody>
          <a:bodyPr/>
          <a:lstStyle/>
          <a:p>
            <a:r>
              <a:rPr lang="en-US" dirty="0" smtClean="0"/>
              <a:t>ARL Science Review, June 21-23, 2016</a:t>
            </a:r>
            <a:endParaRPr lang="en-US" dirty="0"/>
          </a:p>
        </p:txBody>
      </p:sp>
      <p:sp>
        <p:nvSpPr>
          <p:cNvPr id="8" name="Slide Number Placeholder 7"/>
          <p:cNvSpPr>
            <a:spLocks noGrp="1"/>
          </p:cNvSpPr>
          <p:nvPr>
            <p:ph type="sldNum" sz="quarter" idx="11"/>
          </p:nvPr>
        </p:nvSpPr>
        <p:spPr/>
        <p:txBody>
          <a:bodyPr/>
          <a:lstStyle/>
          <a:p>
            <a:fld id="{66CAC88C-31F3-4764-B964-B930D18D7C5C}" type="slidenum">
              <a:rPr lang="en-US" smtClean="0"/>
              <a:t>‹#›</a:t>
            </a:fld>
            <a:endParaRPr lang="en-US" dirty="0"/>
          </a:p>
        </p:txBody>
      </p:sp>
    </p:spTree>
    <p:extLst>
      <p:ext uri="{BB962C8B-B14F-4D97-AF65-F5344CB8AC3E}">
        <p14:creationId xmlns:p14="http://schemas.microsoft.com/office/powerpoint/2010/main" val="46600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0"/>
          </p:nvPr>
        </p:nvSpPr>
        <p:spPr/>
        <p:txBody>
          <a:bodyPr/>
          <a:lstStyle/>
          <a:p>
            <a:r>
              <a:rPr lang="en-US" dirty="0" smtClean="0"/>
              <a:t>ARL Science Review, June 21-23, 2016</a:t>
            </a:r>
            <a:endParaRPr lang="en-US" dirty="0"/>
          </a:p>
        </p:txBody>
      </p:sp>
      <p:sp>
        <p:nvSpPr>
          <p:cNvPr id="9" name="Slide Number Placeholder 8"/>
          <p:cNvSpPr>
            <a:spLocks noGrp="1"/>
          </p:cNvSpPr>
          <p:nvPr>
            <p:ph type="sldNum" sz="quarter" idx="11"/>
          </p:nvPr>
        </p:nvSpPr>
        <p:spPr/>
        <p:txBody>
          <a:bodyPr/>
          <a:lstStyle/>
          <a:p>
            <a:fld id="{66CAC88C-31F3-4764-B964-B930D18D7C5C}" type="slidenum">
              <a:rPr lang="en-US" smtClean="0"/>
              <a:t>‹#›</a:t>
            </a:fld>
            <a:endParaRPr lang="en-US" dirty="0"/>
          </a:p>
        </p:txBody>
      </p:sp>
    </p:spTree>
    <p:extLst>
      <p:ext uri="{BB962C8B-B14F-4D97-AF65-F5344CB8AC3E}">
        <p14:creationId xmlns:p14="http://schemas.microsoft.com/office/powerpoint/2010/main" val="4107279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9"/>
          <p:cNvSpPr>
            <a:spLocks noGrp="1"/>
          </p:cNvSpPr>
          <p:nvPr>
            <p:ph type="ftr" sz="quarter" idx="10"/>
          </p:nvPr>
        </p:nvSpPr>
        <p:spPr/>
        <p:txBody>
          <a:bodyPr/>
          <a:lstStyle/>
          <a:p>
            <a:r>
              <a:rPr lang="en-US" dirty="0" smtClean="0"/>
              <a:t>ARL Science Review, June 21-23, 2016</a:t>
            </a:r>
            <a:endParaRPr lang="en-US" dirty="0"/>
          </a:p>
        </p:txBody>
      </p:sp>
      <p:sp>
        <p:nvSpPr>
          <p:cNvPr id="11" name="Slide Number Placeholder 10"/>
          <p:cNvSpPr>
            <a:spLocks noGrp="1"/>
          </p:cNvSpPr>
          <p:nvPr>
            <p:ph type="sldNum" sz="quarter" idx="11"/>
          </p:nvPr>
        </p:nvSpPr>
        <p:spPr/>
        <p:txBody>
          <a:bodyPr/>
          <a:lstStyle/>
          <a:p>
            <a:fld id="{66CAC88C-31F3-4764-B964-B930D18D7C5C}" type="slidenum">
              <a:rPr lang="en-US" smtClean="0"/>
              <a:t>‹#›</a:t>
            </a:fld>
            <a:endParaRPr lang="en-US" dirty="0"/>
          </a:p>
        </p:txBody>
      </p:sp>
    </p:spTree>
    <p:extLst>
      <p:ext uri="{BB962C8B-B14F-4D97-AF65-F5344CB8AC3E}">
        <p14:creationId xmlns:p14="http://schemas.microsoft.com/office/powerpoint/2010/main" val="2991925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5"/>
          <p:cNvSpPr>
            <a:spLocks noGrp="1"/>
          </p:cNvSpPr>
          <p:nvPr>
            <p:ph type="ftr" sz="quarter" idx="10"/>
          </p:nvPr>
        </p:nvSpPr>
        <p:spPr/>
        <p:txBody>
          <a:bodyPr/>
          <a:lstStyle/>
          <a:p>
            <a:r>
              <a:rPr lang="en-US" dirty="0" smtClean="0"/>
              <a:t>ARL Science Review, June 21-23, 2016</a:t>
            </a:r>
            <a:endParaRPr lang="en-US" dirty="0"/>
          </a:p>
        </p:txBody>
      </p:sp>
      <p:sp>
        <p:nvSpPr>
          <p:cNvPr id="7" name="Slide Number Placeholder 6"/>
          <p:cNvSpPr>
            <a:spLocks noGrp="1"/>
          </p:cNvSpPr>
          <p:nvPr>
            <p:ph type="sldNum" sz="quarter" idx="11"/>
          </p:nvPr>
        </p:nvSpPr>
        <p:spPr/>
        <p:txBody>
          <a:bodyPr/>
          <a:lstStyle/>
          <a:p>
            <a:fld id="{66CAC88C-31F3-4764-B964-B930D18D7C5C}" type="slidenum">
              <a:rPr lang="en-US" smtClean="0"/>
              <a:t>‹#›</a:t>
            </a:fld>
            <a:endParaRPr lang="en-US" dirty="0"/>
          </a:p>
        </p:txBody>
      </p:sp>
    </p:spTree>
    <p:extLst>
      <p:ext uri="{BB962C8B-B14F-4D97-AF65-F5344CB8AC3E}">
        <p14:creationId xmlns:p14="http://schemas.microsoft.com/office/powerpoint/2010/main" val="4182837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dirty="0" smtClean="0"/>
              <a:t>ARL Science Review, June 21-23, 2016</a:t>
            </a:r>
            <a:endParaRPr lang="en-US" dirty="0"/>
          </a:p>
        </p:txBody>
      </p:sp>
      <p:sp>
        <p:nvSpPr>
          <p:cNvPr id="6" name="Slide Number Placeholder 5"/>
          <p:cNvSpPr>
            <a:spLocks noGrp="1"/>
          </p:cNvSpPr>
          <p:nvPr>
            <p:ph type="sldNum" sz="quarter" idx="11"/>
          </p:nvPr>
        </p:nvSpPr>
        <p:spPr/>
        <p:txBody>
          <a:bodyPr/>
          <a:lstStyle/>
          <a:p>
            <a:fld id="{66CAC88C-31F3-4764-B964-B930D18D7C5C}" type="slidenum">
              <a:rPr lang="en-US" smtClean="0"/>
              <a:t>‹#›</a:t>
            </a:fld>
            <a:endParaRPr lang="en-US" dirty="0"/>
          </a:p>
        </p:txBody>
      </p:sp>
    </p:spTree>
    <p:extLst>
      <p:ext uri="{BB962C8B-B14F-4D97-AF65-F5344CB8AC3E}">
        <p14:creationId xmlns:p14="http://schemas.microsoft.com/office/powerpoint/2010/main" val="3989938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1235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7"/>
          <p:cNvSpPr>
            <a:spLocks noGrp="1"/>
          </p:cNvSpPr>
          <p:nvPr>
            <p:ph type="ftr" sz="quarter" idx="10"/>
          </p:nvPr>
        </p:nvSpPr>
        <p:spPr/>
        <p:txBody>
          <a:bodyPr/>
          <a:lstStyle/>
          <a:p>
            <a:r>
              <a:rPr lang="en-US" dirty="0" smtClean="0"/>
              <a:t>ARL Science Review, June 21-23, 2016</a:t>
            </a:r>
            <a:endParaRPr lang="en-US" dirty="0"/>
          </a:p>
        </p:txBody>
      </p:sp>
      <p:sp>
        <p:nvSpPr>
          <p:cNvPr id="9" name="Slide Number Placeholder 8"/>
          <p:cNvSpPr>
            <a:spLocks noGrp="1"/>
          </p:cNvSpPr>
          <p:nvPr>
            <p:ph type="sldNum" sz="quarter" idx="11"/>
          </p:nvPr>
        </p:nvSpPr>
        <p:spPr/>
        <p:txBody>
          <a:bodyPr/>
          <a:lstStyle/>
          <a:p>
            <a:fld id="{66CAC88C-31F3-4764-B964-B930D18D7C5C}" type="slidenum">
              <a:rPr lang="en-US" smtClean="0"/>
              <a:t>‹#›</a:t>
            </a:fld>
            <a:endParaRPr lang="en-US" dirty="0"/>
          </a:p>
        </p:txBody>
      </p:sp>
    </p:spTree>
    <p:extLst>
      <p:ext uri="{BB962C8B-B14F-4D97-AF65-F5344CB8AC3E}">
        <p14:creationId xmlns:p14="http://schemas.microsoft.com/office/powerpoint/2010/main" val="3213904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3000">
              <a:srgbClr val="091A4F"/>
            </a:gs>
            <a:gs pos="99875">
              <a:srgbClr val="3C414E"/>
            </a:gs>
            <a:gs pos="99750">
              <a:srgbClr val="494E5A"/>
            </a:gs>
            <a:gs pos="99500">
              <a:srgbClr val="636771"/>
            </a:gs>
            <a:gs pos="99000">
              <a:srgbClr val="9799A0"/>
            </a:gs>
            <a:gs pos="100000">
              <a:srgbClr val="E7E9EE">
                <a:lumMod val="24000"/>
              </a:srgbClr>
            </a:gs>
            <a:gs pos="99969">
              <a:schemeClr val="bg1"/>
            </a:gs>
            <a:gs pos="99938">
              <a:srgbClr val="9DA0A6"/>
            </a:gs>
            <a:gs pos="97000">
              <a:schemeClr val="bg1">
                <a:tint val="45000"/>
                <a:shade val="99000"/>
                <a:satMod val="350000"/>
              </a:schemeClr>
            </a:gs>
            <a:gs pos="100000">
              <a:schemeClr val="bg1">
                <a:shade val="20000"/>
                <a:satMod val="255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0" y="6492875"/>
            <a:ext cx="2895600" cy="365125"/>
          </a:xfrm>
          <a:prstGeom prst="rect">
            <a:avLst/>
          </a:prstGeom>
        </p:spPr>
        <p:txBody>
          <a:bodyPr vert="horz" lIns="91440" tIns="45720" rIns="91440" bIns="45720" rtlCol="0" anchor="ctr"/>
          <a:lstStyle>
            <a:lvl1pPr algn="ctr">
              <a:defRPr sz="1200" b="1">
                <a:solidFill>
                  <a:srgbClr val="091A4F"/>
                </a:solidFill>
              </a:defRPr>
            </a:lvl1pPr>
          </a:lstStyle>
          <a:p>
            <a:r>
              <a:rPr lang="en-US" dirty="0" smtClean="0"/>
              <a:t>ARL Science Review, June 21-23, 2016</a:t>
            </a:r>
            <a:endParaRPr lang="en-US" dirty="0"/>
          </a:p>
        </p:txBody>
      </p:sp>
      <p:sp>
        <p:nvSpPr>
          <p:cNvPr id="6" name="Slide Number Placeholder 5"/>
          <p:cNvSpPr>
            <a:spLocks noGrp="1"/>
          </p:cNvSpPr>
          <p:nvPr>
            <p:ph type="sldNum" sz="quarter" idx="4"/>
          </p:nvPr>
        </p:nvSpPr>
        <p:spPr>
          <a:xfrm>
            <a:off x="6781800" y="6416675"/>
            <a:ext cx="2133600" cy="365125"/>
          </a:xfrm>
          <a:prstGeom prst="rect">
            <a:avLst/>
          </a:prstGeom>
        </p:spPr>
        <p:txBody>
          <a:bodyPr vert="horz" lIns="91440" tIns="45720" rIns="91440" bIns="45720" rtlCol="0" anchor="ctr"/>
          <a:lstStyle>
            <a:lvl1pPr algn="r">
              <a:defRPr sz="1400" b="1">
                <a:solidFill>
                  <a:srgbClr val="091A4F"/>
                </a:solidFill>
              </a:defRPr>
            </a:lvl1pPr>
          </a:lstStyle>
          <a:p>
            <a:fld id="{66CAC88C-31F3-4764-B964-B930D18D7C5C}" type="slidenum">
              <a:rPr lang="en-US" smtClean="0"/>
              <a:pPr/>
              <a:t>‹#›</a:t>
            </a:fld>
            <a:endParaRPr lang="en-US" dirty="0"/>
          </a:p>
        </p:txBody>
      </p:sp>
      <p:sp>
        <p:nvSpPr>
          <p:cNvPr id="4" name="Rectangle 3"/>
          <p:cNvSpPr/>
          <p:nvPr/>
        </p:nvSpPr>
        <p:spPr>
          <a:xfrm>
            <a:off x="0" y="0"/>
            <a:ext cx="45719" cy="6858000"/>
          </a:xfrm>
          <a:prstGeom prst="rect">
            <a:avLst/>
          </a:prstGeom>
          <a:gradFill>
            <a:gsLst>
              <a:gs pos="0">
                <a:srgbClr val="F8F8F8"/>
              </a:gs>
              <a:gs pos="95000">
                <a:srgbClr val="F5F5F5"/>
              </a:gs>
              <a:gs pos="99000">
                <a:schemeClr val="bg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859" y="0"/>
            <a:ext cx="9121141" cy="4571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109205" y="0"/>
            <a:ext cx="45719" cy="6858000"/>
          </a:xfrm>
          <a:prstGeom prst="rect">
            <a:avLst/>
          </a:prstGeom>
          <a:gradFill>
            <a:gsLst>
              <a:gs pos="0">
                <a:srgbClr val="F8F8F8"/>
              </a:gs>
              <a:gs pos="95000">
                <a:srgbClr val="F5F5F5"/>
              </a:gs>
              <a:gs pos="99000">
                <a:schemeClr val="bg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5689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6" r:id="rId9"/>
    <p:sldLayoutId id="2147483657" r:id="rId10"/>
  </p:sldLayoutIdLst>
  <p:hf hd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4.emf"/><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Autofit/>
          </a:bodyPr>
          <a:lstStyle/>
          <a:p>
            <a:r>
              <a:rPr lang="en-US" dirty="0" smtClean="0"/>
              <a:t>Atmospheric Mercury Measurements</a:t>
            </a:r>
            <a:endParaRPr lang="en-US" dirty="0"/>
          </a:p>
        </p:txBody>
      </p:sp>
      <p:sp>
        <p:nvSpPr>
          <p:cNvPr id="3" name="Subtitle 2"/>
          <p:cNvSpPr>
            <a:spLocks noGrp="1"/>
          </p:cNvSpPr>
          <p:nvPr>
            <p:ph type="subTitle" idx="1"/>
          </p:nvPr>
        </p:nvSpPr>
        <p:spPr/>
        <p:txBody>
          <a:bodyPr/>
          <a:lstStyle/>
          <a:p>
            <a:r>
              <a:rPr lang="en-US" dirty="0" smtClean="0"/>
              <a:t>Winston Luke</a:t>
            </a:r>
          </a:p>
          <a:p>
            <a:r>
              <a:rPr lang="en-US" dirty="0" smtClean="0"/>
              <a:t>NOAA/Air Resources Laboratory</a:t>
            </a:r>
          </a:p>
          <a:p>
            <a:r>
              <a:rPr lang="en-US" dirty="0" smtClean="0"/>
              <a:t>June 22, 2016</a:t>
            </a:r>
            <a:endParaRPr lang="en-US" dirty="0"/>
          </a:p>
        </p:txBody>
      </p:sp>
    </p:spTree>
    <p:extLst>
      <p:ext uri="{BB962C8B-B14F-4D97-AF65-F5344CB8AC3E}">
        <p14:creationId xmlns:p14="http://schemas.microsoft.com/office/powerpoint/2010/main" val="3757119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ARL Science Review, June 21-23, 2016</a:t>
            </a:r>
            <a:endParaRPr lang="en-US" dirty="0"/>
          </a:p>
        </p:txBody>
      </p:sp>
      <p:sp>
        <p:nvSpPr>
          <p:cNvPr id="3" name="Slide Number Placeholder 2"/>
          <p:cNvSpPr>
            <a:spLocks noGrp="1"/>
          </p:cNvSpPr>
          <p:nvPr>
            <p:ph type="sldNum" sz="quarter" idx="11"/>
          </p:nvPr>
        </p:nvSpPr>
        <p:spPr/>
        <p:txBody>
          <a:bodyPr/>
          <a:lstStyle/>
          <a:p>
            <a:fld id="{66CAC88C-31F3-4764-B964-B930D18D7C5C}" type="slidenum">
              <a:rPr lang="en-US" smtClean="0"/>
              <a:t>10</a:t>
            </a:fld>
            <a:endParaRPr lang="en-US" dirty="0"/>
          </a:p>
        </p:txBody>
      </p:sp>
      <p:sp>
        <p:nvSpPr>
          <p:cNvPr id="11" name="Title 1"/>
          <p:cNvSpPr txBox="1">
            <a:spLocks/>
          </p:cNvSpPr>
          <p:nvPr/>
        </p:nvSpPr>
        <p:spPr>
          <a:xfrm>
            <a:off x="457200" y="76200"/>
            <a:ext cx="8229600" cy="914400"/>
          </a:xfrm>
          <a:prstGeom prst="rect">
            <a:avLst/>
          </a:prstGeom>
        </p:spPr>
        <p:txBody>
          <a:bodyP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sz="2800" dirty="0" smtClean="0">
                <a:sym typeface="Calibri"/>
              </a:rPr>
              <a:t>Mauna Loa</a:t>
            </a:r>
            <a:endParaRPr lang="en-US" sz="2800" dirty="0"/>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971800"/>
            <a:ext cx="5029200" cy="3419410"/>
          </a:xfrm>
          <a:prstGeom prst="rect">
            <a:avLst/>
          </a:prstGeom>
          <a:solidFill>
            <a:schemeClr val="bg1"/>
          </a:solidFill>
          <a:ln w="9525">
            <a:solidFill>
              <a:schemeClr val="accent1"/>
            </a:solidFill>
            <a:miter lim="800000"/>
            <a:headEnd/>
            <a:tailEnd/>
          </a:ln>
          <a:effec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609600"/>
            <a:ext cx="5029200" cy="233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943600" y="1524000"/>
            <a:ext cx="2895600" cy="4154984"/>
          </a:xfrm>
          <a:prstGeom prst="rect">
            <a:avLst/>
          </a:prstGeom>
          <a:noFill/>
        </p:spPr>
        <p:txBody>
          <a:bodyPr wrap="square" rtlCol="0">
            <a:spAutoFit/>
          </a:bodyPr>
          <a:lstStyle/>
          <a:p>
            <a:r>
              <a:rPr lang="en-US" sz="2400" dirty="0" smtClean="0">
                <a:solidFill>
                  <a:schemeClr val="bg1"/>
                </a:solidFill>
                <a:latin typeface="+mj-lt"/>
                <a:cs typeface="Times New Roman" pitchFamily="18" charset="0"/>
              </a:rPr>
              <a:t>Summer maxima of GOM correspond to minima in CO (driven by increased ·OH oxidation) and suggest a photochemical origin of GOM from direct oxidation (O</a:t>
            </a:r>
            <a:r>
              <a:rPr lang="en-US" sz="2400" baseline="-25000" dirty="0" smtClean="0">
                <a:solidFill>
                  <a:schemeClr val="bg1"/>
                </a:solidFill>
                <a:latin typeface="+mj-lt"/>
                <a:cs typeface="Times New Roman" pitchFamily="18" charset="0"/>
              </a:rPr>
              <a:t>3</a:t>
            </a:r>
            <a:r>
              <a:rPr lang="en-US" sz="2400" dirty="0" smtClean="0">
                <a:solidFill>
                  <a:schemeClr val="bg1"/>
                </a:solidFill>
                <a:latin typeface="+mj-lt"/>
                <a:cs typeface="Times New Roman" pitchFamily="18" charset="0"/>
              </a:rPr>
              <a:t>? </a:t>
            </a:r>
            <a:r>
              <a:rPr lang="en-US" sz="2400" dirty="0" smtClean="0">
                <a:solidFill>
                  <a:schemeClr val="bg1"/>
                </a:solidFill>
                <a:cs typeface="Times New Roman" pitchFamily="18" charset="0"/>
              </a:rPr>
              <a:t>·</a:t>
            </a:r>
            <a:r>
              <a:rPr lang="en-US" sz="2400" dirty="0" smtClean="0">
                <a:solidFill>
                  <a:schemeClr val="bg1"/>
                </a:solidFill>
                <a:latin typeface="+mj-lt"/>
                <a:cs typeface="Times New Roman" pitchFamily="18" charset="0"/>
              </a:rPr>
              <a:t>OH? Br</a:t>
            </a:r>
            <a:r>
              <a:rPr lang="en-US" sz="2400" dirty="0">
                <a:solidFill>
                  <a:schemeClr val="bg1"/>
                </a:solidFill>
                <a:cs typeface="Times New Roman" pitchFamily="18" charset="0"/>
              </a:rPr>
              <a:t> ·</a:t>
            </a:r>
            <a:r>
              <a:rPr lang="en-US" sz="2400" dirty="0" smtClean="0">
                <a:solidFill>
                  <a:schemeClr val="bg1"/>
                </a:solidFill>
                <a:latin typeface="+mj-lt"/>
                <a:cs typeface="Times New Roman" pitchFamily="18" charset="0"/>
              </a:rPr>
              <a:t>?) of GEM in the</a:t>
            </a:r>
            <a:r>
              <a:rPr lang="en-US" sz="2400" dirty="0">
                <a:solidFill>
                  <a:schemeClr val="bg1"/>
                </a:solidFill>
                <a:latin typeface="+mj-lt"/>
                <a:cs typeface="Times New Roman" pitchFamily="18" charset="0"/>
              </a:rPr>
              <a:t> </a:t>
            </a:r>
            <a:r>
              <a:rPr lang="en-US" sz="2400" dirty="0" smtClean="0">
                <a:solidFill>
                  <a:schemeClr val="bg1"/>
                </a:solidFill>
                <a:latin typeface="+mj-lt"/>
                <a:cs typeface="Times New Roman" pitchFamily="18" charset="0"/>
              </a:rPr>
              <a:t>free troposphere</a:t>
            </a:r>
          </a:p>
        </p:txBody>
      </p:sp>
      <p:cxnSp>
        <p:nvCxnSpPr>
          <p:cNvPr id="14" name="Straight Arrow Connector 13"/>
          <p:cNvCxnSpPr/>
          <p:nvPr/>
        </p:nvCxnSpPr>
        <p:spPr>
          <a:xfrm flipH="1" flipV="1">
            <a:off x="4267200" y="914400"/>
            <a:ext cx="1676400" cy="86124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648200" y="2514600"/>
            <a:ext cx="1295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962400" y="4724400"/>
            <a:ext cx="19812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52237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791200" y="1905000"/>
            <a:ext cx="3242153" cy="3539712"/>
          </a:xfrm>
        </p:spPr>
        <p:txBody>
          <a:bodyPr>
            <a:noAutofit/>
          </a:bodyPr>
          <a:lstStyle/>
          <a:p>
            <a:pPr>
              <a:spcBef>
                <a:spcPts val="0"/>
              </a:spcBef>
            </a:pPr>
            <a:r>
              <a:rPr lang="en-US" sz="2400" dirty="0" smtClean="0"/>
              <a:t>Trends in concentrations of GEM, GOM, and PBM, and in total mercury deposition from 2007-2015 at the Beltsville, Maryland </a:t>
            </a:r>
            <a:r>
              <a:rPr lang="en-US" sz="2400" dirty="0" err="1" smtClean="0"/>
              <a:t>AMNet</a:t>
            </a:r>
            <a:r>
              <a:rPr lang="en-US" sz="2400" dirty="0" smtClean="0"/>
              <a:t> site </a:t>
            </a:r>
            <a:r>
              <a:rPr lang="en-US" sz="2400" dirty="0" smtClean="0">
                <a:solidFill>
                  <a:srgbClr val="00FF00"/>
                </a:solidFill>
              </a:rPr>
              <a:t>(see poster by Ren).</a:t>
            </a:r>
            <a:endParaRPr lang="en-US" sz="2400" dirty="0">
              <a:solidFill>
                <a:srgbClr val="00FF00"/>
              </a:solidFill>
            </a:endParaRPr>
          </a:p>
        </p:txBody>
      </p:sp>
      <p:sp>
        <p:nvSpPr>
          <p:cNvPr id="5" name="Footer Placeholder 4"/>
          <p:cNvSpPr>
            <a:spLocks noGrp="1"/>
          </p:cNvSpPr>
          <p:nvPr>
            <p:ph type="ftr" sz="quarter" idx="10"/>
          </p:nvPr>
        </p:nvSpPr>
        <p:spPr/>
        <p:txBody>
          <a:bodyPr/>
          <a:lstStyle/>
          <a:p>
            <a:r>
              <a:rPr lang="en-US" smtClean="0"/>
              <a:t>ARL Science Review, June 21-23, 2016</a:t>
            </a:r>
            <a:endParaRPr lang="en-US" dirty="0"/>
          </a:p>
        </p:txBody>
      </p:sp>
      <p:sp>
        <p:nvSpPr>
          <p:cNvPr id="6" name="Slide Number Placeholder 5"/>
          <p:cNvSpPr>
            <a:spLocks noGrp="1"/>
          </p:cNvSpPr>
          <p:nvPr>
            <p:ph type="sldNum" sz="quarter" idx="11"/>
          </p:nvPr>
        </p:nvSpPr>
        <p:spPr/>
        <p:txBody>
          <a:bodyPr/>
          <a:lstStyle/>
          <a:p>
            <a:fld id="{66CAC88C-31F3-4764-B964-B930D18D7C5C}" type="slidenum">
              <a:rPr lang="en-US" smtClean="0"/>
              <a:t>11</a:t>
            </a:fld>
            <a:endParaRPr lang="en-US"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598" y="838200"/>
            <a:ext cx="5361202" cy="5486400"/>
          </a:xfrm>
          <a:prstGeom prst="rect">
            <a:avLst/>
          </a:prstGeom>
          <a:solidFill>
            <a:schemeClr val="bg1"/>
          </a:solidFill>
          <a:ln w="9525">
            <a:solidFill>
              <a:schemeClr val="accent1"/>
            </a:solidFill>
            <a:miter lim="800000"/>
            <a:headEnd/>
            <a:tailEnd/>
          </a:ln>
          <a:effectLst/>
        </p:spPr>
      </p:pic>
      <p:sp>
        <p:nvSpPr>
          <p:cNvPr id="14" name="Title 1"/>
          <p:cNvSpPr txBox="1">
            <a:spLocks/>
          </p:cNvSpPr>
          <p:nvPr/>
        </p:nvSpPr>
        <p:spPr>
          <a:xfrm>
            <a:off x="457200" y="76200"/>
            <a:ext cx="8229600" cy="914400"/>
          </a:xfrm>
          <a:prstGeom prst="rect">
            <a:avLst/>
          </a:prstGeom>
        </p:spPr>
        <p:txBody>
          <a:bodyP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sz="3600" dirty="0" smtClean="0">
                <a:ea typeface="Calibri"/>
                <a:cs typeface="Calibri"/>
                <a:sym typeface="Calibri"/>
              </a:rPr>
              <a:t>Trend Detection</a:t>
            </a:r>
            <a:endParaRPr lang="en-US" sz="3600" dirty="0"/>
          </a:p>
        </p:txBody>
      </p:sp>
    </p:spTree>
    <p:extLst>
      <p:ext uri="{BB962C8B-B14F-4D97-AF65-F5344CB8AC3E}">
        <p14:creationId xmlns:p14="http://schemas.microsoft.com/office/powerpoint/2010/main" val="40159322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smtClean="0"/>
              <a:t>ARL Science Review, June 21-23, 2016</a:t>
            </a:r>
            <a:endParaRPr lang="en-US" dirty="0"/>
          </a:p>
        </p:txBody>
      </p:sp>
      <p:sp>
        <p:nvSpPr>
          <p:cNvPr id="6" name="Slide Number Placeholder 5"/>
          <p:cNvSpPr>
            <a:spLocks noGrp="1"/>
          </p:cNvSpPr>
          <p:nvPr>
            <p:ph type="sldNum" sz="quarter" idx="11"/>
          </p:nvPr>
        </p:nvSpPr>
        <p:spPr/>
        <p:txBody>
          <a:bodyPr/>
          <a:lstStyle/>
          <a:p>
            <a:fld id="{66CAC88C-31F3-4764-B964-B930D18D7C5C}" type="slidenum">
              <a:rPr lang="en-US" smtClean="0"/>
              <a:t>12</a:t>
            </a:fld>
            <a:endParaRPr lang="en-US" dirty="0"/>
          </a:p>
        </p:txBody>
      </p:sp>
      <p:sp>
        <p:nvSpPr>
          <p:cNvPr id="14" name="Title 1"/>
          <p:cNvSpPr txBox="1">
            <a:spLocks/>
          </p:cNvSpPr>
          <p:nvPr/>
        </p:nvSpPr>
        <p:spPr>
          <a:xfrm>
            <a:off x="457200" y="76200"/>
            <a:ext cx="8229600" cy="914400"/>
          </a:xfrm>
          <a:prstGeom prst="rect">
            <a:avLst/>
          </a:prstGeom>
        </p:spPr>
        <p:txBody>
          <a:bodyP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sz="3600" dirty="0" smtClean="0">
                <a:ea typeface="Calibri"/>
                <a:cs typeface="Calibri"/>
                <a:sym typeface="Calibri"/>
              </a:rPr>
              <a:t>Source Identification</a:t>
            </a:r>
            <a:endParaRPr lang="en-US" sz="3600" dirty="0"/>
          </a:p>
        </p:txBody>
      </p:sp>
      <p:sp>
        <p:nvSpPr>
          <p:cNvPr id="3" name="Rectangle 2"/>
          <p:cNvSpPr/>
          <p:nvPr/>
        </p:nvSpPr>
        <p:spPr>
          <a:xfrm>
            <a:off x="142875" y="4343400"/>
            <a:ext cx="8848725" cy="1938992"/>
          </a:xfrm>
          <a:prstGeom prst="rect">
            <a:avLst/>
          </a:prstGeom>
        </p:spPr>
        <p:txBody>
          <a:bodyPr wrap="square">
            <a:spAutoFit/>
          </a:bodyPr>
          <a:lstStyle/>
          <a:p>
            <a:r>
              <a:rPr lang="en-US" sz="2400" dirty="0" smtClean="0">
                <a:solidFill>
                  <a:srgbClr val="F8F8F8"/>
                </a:solidFill>
              </a:rPr>
              <a:t>Marrying HYSPLIT back trajectory frequency calculations with mercury measurements at Beltsville identifies the emission source regions impacting the site. Reds/oranges </a:t>
            </a:r>
            <a:r>
              <a:rPr lang="en-US" sz="2400" dirty="0">
                <a:solidFill>
                  <a:srgbClr val="F8F8F8"/>
                </a:solidFill>
              </a:rPr>
              <a:t>indicate </a:t>
            </a:r>
            <a:r>
              <a:rPr lang="en-US" sz="2400" dirty="0" smtClean="0">
                <a:solidFill>
                  <a:srgbClr val="F8F8F8"/>
                </a:solidFill>
              </a:rPr>
              <a:t>those regions more </a:t>
            </a:r>
            <a:r>
              <a:rPr lang="en-US" sz="2400" dirty="0">
                <a:solidFill>
                  <a:srgbClr val="F8F8F8"/>
                </a:solidFill>
              </a:rPr>
              <a:t>likely to </a:t>
            </a:r>
            <a:r>
              <a:rPr lang="en-US" sz="2400" dirty="0" smtClean="0">
                <a:solidFill>
                  <a:srgbClr val="F8F8F8"/>
                </a:solidFill>
              </a:rPr>
              <a:t>have been </a:t>
            </a:r>
            <a:r>
              <a:rPr lang="en-US" sz="2400" dirty="0">
                <a:solidFill>
                  <a:srgbClr val="F8F8F8"/>
                </a:solidFill>
              </a:rPr>
              <a:t>encountered during high </a:t>
            </a:r>
            <a:r>
              <a:rPr lang="en-US" sz="2400" dirty="0" smtClean="0">
                <a:solidFill>
                  <a:srgbClr val="F8F8F8"/>
                </a:solidFill>
              </a:rPr>
              <a:t>[GOM] &amp; [PBM] events </a:t>
            </a:r>
            <a:r>
              <a:rPr lang="en-US" sz="2400" dirty="0" smtClean="0">
                <a:solidFill>
                  <a:srgbClr val="00FF00"/>
                </a:solidFill>
              </a:rPr>
              <a:t>(see poster </a:t>
            </a:r>
            <a:r>
              <a:rPr lang="en-US" sz="2400" dirty="0">
                <a:solidFill>
                  <a:srgbClr val="00FF00"/>
                </a:solidFill>
              </a:rPr>
              <a:t>by Ren</a:t>
            </a:r>
            <a:r>
              <a:rPr lang="en-US" sz="2400" dirty="0" smtClean="0">
                <a:solidFill>
                  <a:srgbClr val="00FF00"/>
                </a:solidFill>
              </a:rPr>
              <a:t>).</a:t>
            </a:r>
            <a:endParaRPr lang="en-US" sz="2400" dirty="0">
              <a:solidFill>
                <a:srgbClr val="F8F8F8"/>
              </a:solidFill>
            </a:endParaRPr>
          </a:p>
        </p:txBody>
      </p:sp>
      <p:pic>
        <p:nvPicPr>
          <p:cNvPr id="410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990600"/>
            <a:ext cx="4343400" cy="3351229"/>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990600"/>
            <a:ext cx="4343400" cy="3346033"/>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8588" y="990600"/>
            <a:ext cx="689612" cy="369332"/>
          </a:xfrm>
          <a:prstGeom prst="rect">
            <a:avLst/>
          </a:prstGeom>
          <a:noFill/>
        </p:spPr>
        <p:txBody>
          <a:bodyPr wrap="none" rtlCol="0">
            <a:spAutoFit/>
          </a:bodyPr>
          <a:lstStyle/>
          <a:p>
            <a:r>
              <a:rPr lang="en-US" b="1" dirty="0" smtClean="0">
                <a:solidFill>
                  <a:srgbClr val="FF0000"/>
                </a:solidFill>
              </a:rPr>
              <a:t>GOM</a:t>
            </a:r>
          </a:p>
        </p:txBody>
      </p:sp>
      <p:sp>
        <p:nvSpPr>
          <p:cNvPr id="9" name="TextBox 8"/>
          <p:cNvSpPr txBox="1"/>
          <p:nvPr/>
        </p:nvSpPr>
        <p:spPr>
          <a:xfrm>
            <a:off x="4648200" y="990600"/>
            <a:ext cx="639919" cy="369332"/>
          </a:xfrm>
          <a:prstGeom prst="rect">
            <a:avLst/>
          </a:prstGeom>
          <a:noFill/>
        </p:spPr>
        <p:txBody>
          <a:bodyPr wrap="none" rtlCol="0">
            <a:spAutoFit/>
          </a:bodyPr>
          <a:lstStyle/>
          <a:p>
            <a:r>
              <a:rPr lang="en-US" b="1" dirty="0" smtClean="0">
                <a:solidFill>
                  <a:srgbClr val="FF0000"/>
                </a:solidFill>
              </a:rPr>
              <a:t>PBM</a:t>
            </a:r>
          </a:p>
        </p:txBody>
      </p:sp>
    </p:spTree>
    <p:extLst>
      <p:ext uri="{BB962C8B-B14F-4D97-AF65-F5344CB8AC3E}">
        <p14:creationId xmlns:p14="http://schemas.microsoft.com/office/powerpoint/2010/main" val="22956226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dirty="0" smtClean="0"/>
              <a:t>ARL Science Review, June 21-23, 2016</a:t>
            </a:r>
            <a:endParaRPr lang="en-US" dirty="0"/>
          </a:p>
        </p:txBody>
      </p:sp>
      <p:sp>
        <p:nvSpPr>
          <p:cNvPr id="6" name="Slide Number Placeholder 5"/>
          <p:cNvSpPr>
            <a:spLocks noGrp="1"/>
          </p:cNvSpPr>
          <p:nvPr>
            <p:ph type="sldNum" sz="quarter" idx="11"/>
          </p:nvPr>
        </p:nvSpPr>
        <p:spPr/>
        <p:txBody>
          <a:bodyPr/>
          <a:lstStyle/>
          <a:p>
            <a:fld id="{66CAC88C-31F3-4764-B964-B930D18D7C5C}" type="slidenum">
              <a:rPr lang="en-US" smtClean="0"/>
              <a:t>13</a:t>
            </a:fld>
            <a:endParaRPr lang="en-US" dirty="0"/>
          </a:p>
        </p:txBody>
      </p:sp>
      <p:sp>
        <p:nvSpPr>
          <p:cNvPr id="2" name="Title 1"/>
          <p:cNvSpPr>
            <a:spLocks noGrp="1"/>
          </p:cNvSpPr>
          <p:nvPr>
            <p:ph type="title"/>
          </p:nvPr>
        </p:nvSpPr>
        <p:spPr>
          <a:xfrm>
            <a:off x="457200" y="0"/>
            <a:ext cx="8229600" cy="914400"/>
          </a:xfrm>
        </p:spPr>
        <p:txBody>
          <a:bodyPr>
            <a:noAutofit/>
          </a:bodyPr>
          <a:lstStyle/>
          <a:p>
            <a:r>
              <a:rPr lang="en-US" altLang="en-US" sz="3600" dirty="0"/>
              <a:t>Process </a:t>
            </a:r>
            <a:r>
              <a:rPr lang="en-US" altLang="en-US" sz="3600" dirty="0" smtClean="0"/>
              <a:t>Studies &amp; Field </a:t>
            </a:r>
            <a:r>
              <a:rPr lang="en-US" altLang="en-US" sz="3600" dirty="0"/>
              <a:t>Intensives</a:t>
            </a:r>
          </a:p>
        </p:txBody>
      </p:sp>
      <p:sp>
        <p:nvSpPr>
          <p:cNvPr id="9" name="Shape 198"/>
          <p:cNvSpPr txBox="1"/>
          <p:nvPr/>
        </p:nvSpPr>
        <p:spPr>
          <a:xfrm>
            <a:off x="5334000" y="1863887"/>
            <a:ext cx="228600" cy="461664"/>
          </a:xfrm>
          <a:prstGeom prst="rect">
            <a:avLst/>
          </a:prstGeom>
          <a:noFill/>
          <a:ln>
            <a:noFill/>
          </a:ln>
        </p:spPr>
        <p:txBody>
          <a:bodyPr lIns="91425" tIns="45700" rIns="91425" bIns="45700" anchor="t" anchorCtr="0">
            <a:noAutofit/>
          </a:bodyPr>
          <a:lstStyle/>
          <a:p>
            <a:pPr marL="0" marR="0" lvl="0" indent="0" algn="l" rtl="0">
              <a:spcBef>
                <a:spcPts val="0"/>
              </a:spcBef>
              <a:buNone/>
            </a:pPr>
            <a:endParaRPr sz="2400" b="1" i="0" u="none" strike="noStrike" cap="none" baseline="0">
              <a:solidFill>
                <a:schemeClr val="dk1"/>
              </a:solidFill>
              <a:latin typeface="Calibri"/>
              <a:ea typeface="Calibri"/>
              <a:cs typeface="Calibri"/>
              <a:sym typeface="Calibri"/>
            </a:endParaRPr>
          </a:p>
        </p:txBody>
      </p:sp>
      <p:pic>
        <p:nvPicPr>
          <p:cNvPr id="20" name="Picture 19"/>
          <p:cNvPicPr>
            <a:picLocks noChangeAspect="1" noChangeArrowheads="1"/>
          </p:cNvPicPr>
          <p:nvPr/>
        </p:nvPicPr>
        <p:blipFill>
          <a:blip r:embed="rId3">
            <a:extLst>
              <a:ext uri="{28A0092B-C50C-407E-A947-70E740481C1C}">
                <a14:useLocalDpi xmlns:a14="http://schemas.microsoft.com/office/drawing/2010/main" val="0"/>
              </a:ext>
            </a:extLst>
          </a:blip>
          <a:srcRect l="3664" t="8421" r="7329" b="5052"/>
          <a:stretch>
            <a:fillRect/>
          </a:stretch>
        </p:blipFill>
        <p:spPr bwMode="auto">
          <a:xfrm>
            <a:off x="320040" y="1054306"/>
            <a:ext cx="4251960" cy="1797809"/>
          </a:xfrm>
          <a:prstGeom prst="rect">
            <a:avLst/>
          </a:prstGeom>
          <a:noFill/>
          <a:ln w="31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21" name="Text Box 3"/>
          <p:cNvSpPr txBox="1">
            <a:spLocks noChangeArrowheads="1"/>
          </p:cNvSpPr>
          <p:nvPr/>
        </p:nvSpPr>
        <p:spPr bwMode="auto">
          <a:xfrm>
            <a:off x="228600" y="2819400"/>
            <a:ext cx="4267200" cy="307777"/>
          </a:xfrm>
          <a:prstGeom prst="rect">
            <a:avLst/>
          </a:prstGeom>
          <a:no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b="1" dirty="0">
                <a:solidFill>
                  <a:schemeClr val="bg1"/>
                </a:solidFill>
                <a:latin typeface="Calibri" pitchFamily="34" charset="0"/>
              </a:rPr>
              <a:t>University of Tennessee Space </a:t>
            </a:r>
            <a:r>
              <a:rPr lang="en-US" altLang="en-US" sz="1400" b="1" dirty="0" smtClean="0">
                <a:solidFill>
                  <a:schemeClr val="bg1"/>
                </a:solidFill>
                <a:latin typeface="Calibri" pitchFamily="34" charset="0"/>
              </a:rPr>
              <a:t>Institute Piper Navajo</a:t>
            </a:r>
            <a:endParaRPr lang="en-US" altLang="en-US" sz="1400" b="1" dirty="0">
              <a:solidFill>
                <a:schemeClr val="bg1"/>
              </a:solidFill>
              <a:latin typeface="Calibri" pitchFamily="34" charset="0"/>
            </a:endParaRPr>
          </a:p>
        </p:txBody>
      </p:sp>
      <p:sp>
        <p:nvSpPr>
          <p:cNvPr id="23" name="TextBox 22"/>
          <p:cNvSpPr txBox="1"/>
          <p:nvPr/>
        </p:nvSpPr>
        <p:spPr>
          <a:xfrm>
            <a:off x="5105400" y="900417"/>
            <a:ext cx="2514600" cy="276999"/>
          </a:xfrm>
          <a:prstGeom prst="rect">
            <a:avLst/>
          </a:prstGeom>
          <a:noFill/>
        </p:spPr>
        <p:txBody>
          <a:bodyPr wrap="square" rtlCol="0">
            <a:spAutoFit/>
          </a:bodyPr>
          <a:lstStyle/>
          <a:p>
            <a:r>
              <a:rPr lang="en-US" sz="1200" dirty="0" smtClean="0"/>
              <a:t>Gaseous Oxidized Mercury</a:t>
            </a:r>
            <a:endParaRPr lang="en-US" sz="1200" dirty="0"/>
          </a:p>
        </p:txBody>
      </p:sp>
      <p:sp>
        <p:nvSpPr>
          <p:cNvPr id="24" name="Title 21"/>
          <p:cNvSpPr>
            <a:spLocks/>
          </p:cNvSpPr>
          <p:nvPr/>
        </p:nvSpPr>
        <p:spPr bwMode="auto">
          <a:xfrm>
            <a:off x="342900" y="3305890"/>
            <a:ext cx="84582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spAutoFit/>
          </a:bodyPr>
          <a:lstStyle>
            <a:lvl1pPr eaLnBrk="0" hangingPunct="0">
              <a:defRPr sz="3600">
                <a:solidFill>
                  <a:schemeClr val="tx2"/>
                </a:solidFill>
                <a:latin typeface="Calibri" pitchFamily="34" charset="0"/>
              </a:defRPr>
            </a:lvl1pPr>
            <a:lvl2pPr eaLnBrk="0" hangingPunct="0">
              <a:defRPr sz="3600">
                <a:solidFill>
                  <a:schemeClr val="tx2"/>
                </a:solidFill>
                <a:latin typeface="Calibri" pitchFamily="34" charset="0"/>
              </a:defRPr>
            </a:lvl2pPr>
            <a:lvl3pPr eaLnBrk="0" hangingPunct="0">
              <a:defRPr sz="3600">
                <a:solidFill>
                  <a:schemeClr val="tx2"/>
                </a:solidFill>
                <a:latin typeface="Calibri" pitchFamily="34" charset="0"/>
              </a:defRPr>
            </a:lvl3pPr>
            <a:lvl4pPr eaLnBrk="0" hangingPunct="0">
              <a:defRPr sz="3600">
                <a:solidFill>
                  <a:schemeClr val="tx2"/>
                </a:solidFill>
                <a:latin typeface="Calibri" pitchFamily="34" charset="0"/>
              </a:defRPr>
            </a:lvl4pPr>
            <a:lvl5pPr eaLnBrk="0" hangingPunct="0">
              <a:defRPr sz="3600">
                <a:solidFill>
                  <a:schemeClr val="tx2"/>
                </a:solidFill>
                <a:latin typeface="Calibri" pitchFamily="34" charset="0"/>
              </a:defRPr>
            </a:lvl5pPr>
            <a:lvl6pPr marL="457200" eaLnBrk="0" fontAlgn="base" hangingPunct="0">
              <a:spcBef>
                <a:spcPct val="0"/>
              </a:spcBef>
              <a:spcAft>
                <a:spcPct val="0"/>
              </a:spcAft>
              <a:defRPr sz="3600">
                <a:solidFill>
                  <a:schemeClr val="tx2"/>
                </a:solidFill>
                <a:latin typeface="Calibri" pitchFamily="34" charset="0"/>
              </a:defRPr>
            </a:lvl6pPr>
            <a:lvl7pPr marL="914400" eaLnBrk="0" fontAlgn="base" hangingPunct="0">
              <a:spcBef>
                <a:spcPct val="0"/>
              </a:spcBef>
              <a:spcAft>
                <a:spcPct val="0"/>
              </a:spcAft>
              <a:defRPr sz="3600">
                <a:solidFill>
                  <a:schemeClr val="tx2"/>
                </a:solidFill>
                <a:latin typeface="Calibri" pitchFamily="34" charset="0"/>
              </a:defRPr>
            </a:lvl7pPr>
            <a:lvl8pPr marL="1371600" eaLnBrk="0" fontAlgn="base" hangingPunct="0">
              <a:spcBef>
                <a:spcPct val="0"/>
              </a:spcBef>
              <a:spcAft>
                <a:spcPct val="0"/>
              </a:spcAft>
              <a:defRPr sz="3600">
                <a:solidFill>
                  <a:schemeClr val="tx2"/>
                </a:solidFill>
                <a:latin typeface="Calibri" pitchFamily="34" charset="0"/>
              </a:defRPr>
            </a:lvl8pPr>
            <a:lvl9pPr marL="1828800" eaLnBrk="0" fontAlgn="base" hangingPunct="0">
              <a:spcBef>
                <a:spcPct val="0"/>
              </a:spcBef>
              <a:spcAft>
                <a:spcPct val="0"/>
              </a:spcAft>
              <a:defRPr sz="3600">
                <a:solidFill>
                  <a:schemeClr val="tx2"/>
                </a:solidFill>
                <a:latin typeface="Calibri" pitchFamily="34" charset="0"/>
              </a:defRPr>
            </a:lvl9pPr>
          </a:lstStyle>
          <a:p>
            <a:pPr algn="ctr"/>
            <a:r>
              <a:rPr lang="en-US" altLang="en-US" sz="2400" dirty="0" smtClean="0">
                <a:solidFill>
                  <a:schemeClr val="bg1"/>
                </a:solidFill>
                <a:latin typeface="+mj-lt"/>
              </a:rPr>
              <a:t>Technique </a:t>
            </a:r>
            <a:r>
              <a:rPr lang="en-US" altLang="en-US" sz="2400" dirty="0" err="1" smtClean="0">
                <a:solidFill>
                  <a:schemeClr val="bg1"/>
                </a:solidFill>
                <a:latin typeface="+mj-lt"/>
              </a:rPr>
              <a:t>Intercomparison</a:t>
            </a:r>
            <a:r>
              <a:rPr lang="en-US" altLang="en-US" sz="2400" dirty="0" smtClean="0">
                <a:solidFill>
                  <a:schemeClr val="bg1"/>
                </a:solidFill>
                <a:latin typeface="+mj-lt"/>
              </a:rPr>
              <a:t> at Mauna Loa Observatory</a:t>
            </a:r>
            <a:endParaRPr lang="en-US" altLang="en-US" sz="2400" dirty="0">
              <a:solidFill>
                <a:schemeClr val="bg1"/>
              </a:solidFill>
              <a:latin typeface="+mj-lt"/>
            </a:endParaRPr>
          </a:p>
        </p:txBody>
      </p:sp>
      <p:pic>
        <p:nvPicPr>
          <p:cNvPr id="2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334"/>
          <a:stretch/>
        </p:blipFill>
        <p:spPr bwMode="auto">
          <a:xfrm>
            <a:off x="377347" y="3749040"/>
            <a:ext cx="3776308" cy="2651760"/>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4189956" y="3925431"/>
            <a:ext cx="4648200" cy="2246769"/>
          </a:xfrm>
          <a:prstGeom prst="rect">
            <a:avLst/>
          </a:prstGeom>
          <a:noFill/>
        </p:spPr>
        <p:txBody>
          <a:bodyPr wrap="square" rtlCol="0">
            <a:spAutoFit/>
          </a:bodyPr>
          <a:lstStyle/>
          <a:p>
            <a:r>
              <a:rPr lang="en-US" sz="2000" dirty="0" smtClean="0">
                <a:solidFill>
                  <a:schemeClr val="bg1"/>
                </a:solidFill>
              </a:rPr>
              <a:t>Ongoing study takes advantage of Mauna Loa’s elevated  [GOM] –a “natural laboratory.”</a:t>
            </a:r>
          </a:p>
          <a:p>
            <a:endParaRPr lang="en-US" sz="2000" dirty="0">
              <a:solidFill>
                <a:schemeClr val="bg1"/>
              </a:solidFill>
            </a:endParaRPr>
          </a:p>
          <a:p>
            <a:r>
              <a:rPr lang="en-US" sz="2000" dirty="0" smtClean="0">
                <a:solidFill>
                  <a:schemeClr val="bg1"/>
                </a:solidFill>
              </a:rPr>
              <a:t>Results will help to identify and mitigate or correct sources of bias and inaccuracy in current monitoring techniques.</a:t>
            </a:r>
            <a:endParaRPr lang="en-US" sz="2000" dirty="0">
              <a:solidFill>
                <a:schemeClr val="bg1"/>
              </a:solidFill>
            </a:endParaRPr>
          </a:p>
        </p:txBody>
      </p:sp>
      <p:pic>
        <p:nvPicPr>
          <p:cNvPr id="2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69596" y="914400"/>
            <a:ext cx="3170494" cy="2377440"/>
          </a:xfrm>
          <a:prstGeom prst="rect">
            <a:avLst/>
          </a:prstGeom>
          <a:solidFill>
            <a:srgbClr val="DCE6F2"/>
          </a:solidFill>
          <a:ln>
            <a:solidFill>
              <a:schemeClr val="accent1"/>
            </a:solidFill>
          </a:ln>
          <a:effectLst/>
          <a:extLst/>
        </p:spPr>
      </p:pic>
      <p:sp>
        <p:nvSpPr>
          <p:cNvPr id="29" name="TextBox 28"/>
          <p:cNvSpPr txBox="1"/>
          <p:nvPr/>
        </p:nvSpPr>
        <p:spPr>
          <a:xfrm>
            <a:off x="5867400" y="866001"/>
            <a:ext cx="2514600" cy="276999"/>
          </a:xfrm>
          <a:prstGeom prst="rect">
            <a:avLst/>
          </a:prstGeom>
          <a:noFill/>
        </p:spPr>
        <p:txBody>
          <a:bodyPr wrap="square" rtlCol="0">
            <a:spAutoFit/>
          </a:bodyPr>
          <a:lstStyle/>
          <a:p>
            <a:r>
              <a:rPr lang="en-US" sz="1200" dirty="0" smtClean="0"/>
              <a:t>Gaseous Oxidized Mercury</a:t>
            </a:r>
            <a:endParaRPr lang="en-US" sz="1200" dirty="0"/>
          </a:p>
        </p:txBody>
      </p:sp>
      <p:cxnSp>
        <p:nvCxnSpPr>
          <p:cNvPr id="4" name="Straight Connector 3"/>
          <p:cNvCxnSpPr/>
          <p:nvPr/>
        </p:nvCxnSpPr>
        <p:spPr>
          <a:xfrm>
            <a:off x="5562600" y="2068085"/>
            <a:ext cx="2438400" cy="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945023" y="1923074"/>
            <a:ext cx="486543" cy="276999"/>
          </a:xfrm>
          <a:prstGeom prst="rect">
            <a:avLst/>
          </a:prstGeom>
          <a:noFill/>
        </p:spPr>
        <p:txBody>
          <a:bodyPr wrap="none" rtlCol="0">
            <a:spAutoFit/>
          </a:bodyPr>
          <a:lstStyle/>
          <a:p>
            <a:r>
              <a:rPr lang="en-US" sz="1200" b="1" dirty="0" smtClean="0"/>
              <a:t>MLO</a:t>
            </a:r>
          </a:p>
        </p:txBody>
      </p:sp>
    </p:spTree>
    <p:extLst>
      <p:ext uri="{BB962C8B-B14F-4D97-AF65-F5344CB8AC3E}">
        <p14:creationId xmlns:p14="http://schemas.microsoft.com/office/powerpoint/2010/main" val="10044950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ARL Science Review, June 21-23, 2016</a:t>
            </a:r>
            <a:endParaRPr lang="en-US" dirty="0"/>
          </a:p>
        </p:txBody>
      </p:sp>
      <p:sp>
        <p:nvSpPr>
          <p:cNvPr id="3" name="Slide Number Placeholder 2"/>
          <p:cNvSpPr>
            <a:spLocks noGrp="1"/>
          </p:cNvSpPr>
          <p:nvPr>
            <p:ph type="sldNum" sz="quarter" idx="11"/>
          </p:nvPr>
        </p:nvSpPr>
        <p:spPr/>
        <p:txBody>
          <a:bodyPr/>
          <a:lstStyle/>
          <a:p>
            <a:fld id="{66CAC88C-31F3-4764-B964-B930D18D7C5C}" type="slidenum">
              <a:rPr lang="en-US" smtClean="0"/>
              <a:t>14</a:t>
            </a:fld>
            <a:endParaRPr lang="en-US" dirty="0"/>
          </a:p>
        </p:txBody>
      </p:sp>
      <p:sp>
        <p:nvSpPr>
          <p:cNvPr id="8" name="Title 1"/>
          <p:cNvSpPr txBox="1">
            <a:spLocks/>
          </p:cNvSpPr>
          <p:nvPr/>
        </p:nvSpPr>
        <p:spPr>
          <a:xfrm>
            <a:off x="457200" y="76200"/>
            <a:ext cx="8229600" cy="914400"/>
          </a:xfrm>
          <a:prstGeom prst="rect">
            <a:avLst/>
          </a:prstGeom>
        </p:spPr>
        <p:txBody>
          <a:bodyP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sz="4000" dirty="0" smtClean="0">
                <a:ea typeface="Calibri"/>
                <a:cs typeface="Calibri"/>
                <a:sym typeface="Calibri"/>
              </a:rPr>
              <a:t>Accomplishments</a:t>
            </a:r>
            <a:endParaRPr lang="en-US" sz="4000" dirty="0"/>
          </a:p>
        </p:txBody>
      </p:sp>
      <p:sp>
        <p:nvSpPr>
          <p:cNvPr id="10" name="Content Placeholder 7"/>
          <p:cNvSpPr txBox="1">
            <a:spLocks/>
          </p:cNvSpPr>
          <p:nvPr/>
        </p:nvSpPr>
        <p:spPr>
          <a:xfrm>
            <a:off x="171450" y="719352"/>
            <a:ext cx="8095400" cy="5447645"/>
          </a:xfrm>
          <a:prstGeom prst="rect">
            <a:avLst/>
          </a:prstGeom>
        </p:spPr>
        <p:txBody>
          <a:bodyPr vert="horz" wrap="square" lIns="91440" tIns="45720" rIns="91440" bIns="45720" rtlCol="0" anchor="b">
            <a:spAutoFit/>
          </a:bodyPr>
          <a:lstStyle>
            <a:lvl1pPr marL="0" indent="0" algn="l" defTabSz="914400" rtl="0" eaLnBrk="1" latinLnBrk="0" hangingPunct="1">
              <a:spcBef>
                <a:spcPct val="20000"/>
              </a:spcBef>
              <a:buFont typeface="Arial" panose="020B0604020202020204" pitchFamily="34" charset="0"/>
              <a:buNone/>
              <a:defRPr sz="2000" kern="1200">
                <a:solidFill>
                  <a:schemeClr val="bg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spcBef>
                <a:spcPts val="0"/>
              </a:spcBef>
            </a:pPr>
            <a:r>
              <a:rPr lang="en-US" sz="2800" dirty="0"/>
              <a:t>L</a:t>
            </a:r>
            <a:r>
              <a:rPr lang="en-US" sz="2800" dirty="0" smtClean="0"/>
              <a:t>ong term, high-quality, publicly available data sets for</a:t>
            </a:r>
          </a:p>
          <a:p>
            <a:pPr marL="342900" indent="-342900">
              <a:spcBef>
                <a:spcPts val="0"/>
              </a:spcBef>
              <a:buFont typeface="Arial" panose="020B0604020202020204" pitchFamily="34" charset="0"/>
              <a:buChar char="•"/>
            </a:pPr>
            <a:r>
              <a:rPr lang="en-US" sz="2400" dirty="0" smtClean="0">
                <a:solidFill>
                  <a:schemeClr val="bg1"/>
                </a:solidFill>
              </a:rPr>
              <a:t>atmospheric chemistry</a:t>
            </a:r>
          </a:p>
          <a:p>
            <a:pPr marL="342900" indent="-342900">
              <a:spcBef>
                <a:spcPts val="0"/>
              </a:spcBef>
              <a:buFont typeface="Arial" panose="020B0604020202020204" pitchFamily="34" charset="0"/>
              <a:buChar char="•"/>
            </a:pPr>
            <a:r>
              <a:rPr lang="en-US" sz="2400" dirty="0" smtClean="0"/>
              <a:t>t</a:t>
            </a:r>
            <a:r>
              <a:rPr lang="en-US" sz="2400" dirty="0" smtClean="0">
                <a:solidFill>
                  <a:schemeClr val="bg1"/>
                </a:solidFill>
              </a:rPr>
              <a:t>rend analysis </a:t>
            </a:r>
          </a:p>
          <a:p>
            <a:pPr marL="342900" indent="-342900">
              <a:spcBef>
                <a:spcPts val="0"/>
              </a:spcBef>
              <a:buFont typeface="Arial" panose="020B0604020202020204" pitchFamily="34" charset="0"/>
              <a:buChar char="•"/>
            </a:pPr>
            <a:r>
              <a:rPr lang="en-US" sz="2400" dirty="0" smtClean="0">
                <a:solidFill>
                  <a:schemeClr val="bg1"/>
                </a:solidFill>
              </a:rPr>
              <a:t>local vs. long-range transport</a:t>
            </a:r>
          </a:p>
          <a:p>
            <a:pPr marL="342900" indent="-342900">
              <a:spcBef>
                <a:spcPts val="0"/>
              </a:spcBef>
              <a:buFont typeface="Arial" panose="020B0604020202020204" pitchFamily="34" charset="0"/>
              <a:buChar char="•"/>
            </a:pPr>
            <a:r>
              <a:rPr lang="en-US" sz="2400" dirty="0" smtClean="0">
                <a:solidFill>
                  <a:schemeClr val="bg1"/>
                </a:solidFill>
              </a:rPr>
              <a:t>source-receptor studies</a:t>
            </a:r>
          </a:p>
          <a:p>
            <a:pPr marL="342900" indent="-342900">
              <a:spcBef>
                <a:spcPts val="0"/>
              </a:spcBef>
              <a:buFont typeface="Arial" panose="020B0604020202020204" pitchFamily="34" charset="0"/>
              <a:buChar char="•"/>
            </a:pPr>
            <a:r>
              <a:rPr lang="en-US" sz="2400" dirty="0" smtClean="0">
                <a:solidFill>
                  <a:schemeClr val="bg1"/>
                </a:solidFill>
              </a:rPr>
              <a:t>model evaluation </a:t>
            </a:r>
          </a:p>
          <a:p>
            <a:pPr marL="342900" indent="-342900">
              <a:spcBef>
                <a:spcPts val="0"/>
              </a:spcBef>
              <a:buFont typeface="Arial" panose="020B0604020202020204" pitchFamily="34" charset="0"/>
              <a:buChar char="•"/>
            </a:pPr>
            <a:endParaRPr lang="en-US" sz="2400" dirty="0" smtClean="0">
              <a:solidFill>
                <a:schemeClr val="bg1"/>
              </a:solidFill>
            </a:endParaRPr>
          </a:p>
          <a:p>
            <a:pPr>
              <a:spcBef>
                <a:spcPts val="0"/>
              </a:spcBef>
            </a:pPr>
            <a:r>
              <a:rPr lang="en-US" sz="2800" dirty="0" smtClean="0"/>
              <a:t>Method development </a:t>
            </a:r>
          </a:p>
          <a:p>
            <a:pPr marL="342900" indent="-342900">
              <a:spcBef>
                <a:spcPts val="0"/>
              </a:spcBef>
              <a:buFont typeface="Arial" panose="020B0604020202020204" pitchFamily="34" charset="0"/>
              <a:buChar char="•"/>
            </a:pPr>
            <a:r>
              <a:rPr lang="en-US" sz="2400" dirty="0" smtClean="0">
                <a:solidFill>
                  <a:schemeClr val="bg1"/>
                </a:solidFill>
              </a:rPr>
              <a:t>improved accuracy, operational robustness</a:t>
            </a:r>
          </a:p>
          <a:p>
            <a:pPr marL="342900" indent="-342900">
              <a:spcBef>
                <a:spcPts val="0"/>
              </a:spcBef>
              <a:buFont typeface="Arial" panose="020B0604020202020204" pitchFamily="34" charset="0"/>
              <a:buChar char="•"/>
            </a:pPr>
            <a:r>
              <a:rPr lang="en-US" sz="2400" dirty="0" smtClean="0">
                <a:solidFill>
                  <a:schemeClr val="bg1"/>
                </a:solidFill>
              </a:rPr>
              <a:t>reduction of sample bias, artifact losses</a:t>
            </a:r>
          </a:p>
          <a:p>
            <a:pPr marL="342900" indent="-342900">
              <a:spcBef>
                <a:spcPts val="0"/>
              </a:spcBef>
              <a:buFont typeface="Arial" panose="020B0604020202020204" pitchFamily="34" charset="0"/>
              <a:buChar char="•"/>
            </a:pPr>
            <a:endParaRPr lang="en-US" sz="2400" dirty="0" smtClean="0">
              <a:solidFill>
                <a:schemeClr val="bg1"/>
              </a:solidFill>
            </a:endParaRPr>
          </a:p>
          <a:p>
            <a:pPr>
              <a:spcBef>
                <a:spcPts val="0"/>
              </a:spcBef>
            </a:pPr>
            <a:r>
              <a:rPr lang="en-US" sz="2800" dirty="0" smtClean="0"/>
              <a:t>Advances in scientific understanding</a:t>
            </a:r>
          </a:p>
          <a:p>
            <a:pPr marL="342900" indent="-342900">
              <a:spcBef>
                <a:spcPts val="0"/>
              </a:spcBef>
              <a:buFont typeface="Arial" panose="020B0604020202020204" pitchFamily="34" charset="0"/>
              <a:buChar char="•"/>
            </a:pPr>
            <a:r>
              <a:rPr lang="en-US" sz="2400" dirty="0" smtClean="0">
                <a:solidFill>
                  <a:schemeClr val="bg1"/>
                </a:solidFill>
              </a:rPr>
              <a:t>vertical</a:t>
            </a:r>
            <a:r>
              <a:rPr lang="en-US" sz="2400" b="1" dirty="0" smtClean="0">
                <a:solidFill>
                  <a:schemeClr val="bg1"/>
                </a:solidFill>
              </a:rPr>
              <a:t> </a:t>
            </a:r>
            <a:r>
              <a:rPr lang="en-US" sz="2400" dirty="0" smtClean="0"/>
              <a:t>distributions</a:t>
            </a:r>
          </a:p>
          <a:p>
            <a:pPr marL="342900" indent="-342900">
              <a:spcBef>
                <a:spcPts val="0"/>
              </a:spcBef>
              <a:buFont typeface="Arial" panose="020B0604020202020204" pitchFamily="34" charset="0"/>
              <a:buChar char="•"/>
            </a:pPr>
            <a:r>
              <a:rPr lang="en-US" sz="2400" dirty="0" smtClean="0"/>
              <a:t>s</a:t>
            </a:r>
            <a:r>
              <a:rPr lang="en-US" sz="2400" dirty="0" smtClean="0">
                <a:solidFill>
                  <a:schemeClr val="bg1"/>
                </a:solidFill>
              </a:rPr>
              <a:t>ource characterization </a:t>
            </a:r>
          </a:p>
        </p:txBody>
      </p:sp>
      <p:grpSp>
        <p:nvGrpSpPr>
          <p:cNvPr id="11" name="Group 10"/>
          <p:cNvGrpSpPr>
            <a:grpSpLocks noChangeAspect="1"/>
          </p:cNvGrpSpPr>
          <p:nvPr/>
        </p:nvGrpSpPr>
        <p:grpSpPr>
          <a:xfrm>
            <a:off x="4284348" y="1670627"/>
            <a:ext cx="4725236" cy="2377440"/>
            <a:chOff x="360485" y="1905000"/>
            <a:chExt cx="8620003" cy="4337050"/>
          </a:xfrm>
        </p:grpSpPr>
        <p:grpSp>
          <p:nvGrpSpPr>
            <p:cNvPr id="12" name="Group 10"/>
            <p:cNvGrpSpPr>
              <a:grpSpLocks/>
            </p:cNvGrpSpPr>
            <p:nvPr/>
          </p:nvGrpSpPr>
          <p:grpSpPr bwMode="auto">
            <a:xfrm>
              <a:off x="381000" y="1905000"/>
              <a:ext cx="8599488" cy="4337050"/>
              <a:chOff x="343" y="1694"/>
              <a:chExt cx="5417" cy="2732"/>
            </a:xfrm>
          </p:grpSpPr>
          <p:grpSp>
            <p:nvGrpSpPr>
              <p:cNvPr id="14" name="Group 11"/>
              <p:cNvGrpSpPr>
                <a:grpSpLocks/>
              </p:cNvGrpSpPr>
              <p:nvPr/>
            </p:nvGrpSpPr>
            <p:grpSpPr bwMode="auto">
              <a:xfrm>
                <a:off x="343" y="1838"/>
                <a:ext cx="3633" cy="1999"/>
                <a:chOff x="1420" y="1741"/>
                <a:chExt cx="3633" cy="1999"/>
              </a:xfrm>
            </p:grpSpPr>
            <p:pic>
              <p:nvPicPr>
                <p:cNvPr id="17" name="Picture 12" descr="DSC05678"/>
                <p:cNvPicPr>
                  <a:picLocks noChangeAspect="1" noChangeArrowheads="1"/>
                </p:cNvPicPr>
                <p:nvPr/>
              </p:nvPicPr>
              <p:blipFill>
                <a:blip r:embed="rId2" cstate="print"/>
                <a:srcRect/>
                <a:stretch>
                  <a:fillRect/>
                </a:stretch>
              </p:blipFill>
              <p:spPr bwMode="auto">
                <a:xfrm>
                  <a:off x="1553" y="1744"/>
                  <a:ext cx="2500" cy="1992"/>
                </a:xfrm>
                <a:prstGeom prst="rect">
                  <a:avLst/>
                </a:prstGeom>
                <a:noFill/>
                <a:ln w="9525">
                  <a:noFill/>
                  <a:miter lim="800000"/>
                  <a:headEnd/>
                  <a:tailEnd/>
                </a:ln>
              </p:spPr>
            </p:pic>
            <p:pic>
              <p:nvPicPr>
                <p:cNvPr id="18" name="Picture 13" descr="DSC05679"/>
                <p:cNvPicPr>
                  <a:picLocks noChangeAspect="1" noChangeArrowheads="1"/>
                </p:cNvPicPr>
                <p:nvPr/>
              </p:nvPicPr>
              <p:blipFill>
                <a:blip r:embed="rId3" cstate="print"/>
                <a:srcRect/>
                <a:stretch>
                  <a:fillRect/>
                </a:stretch>
              </p:blipFill>
              <p:spPr bwMode="auto">
                <a:xfrm>
                  <a:off x="3412" y="1752"/>
                  <a:ext cx="1641" cy="1988"/>
                </a:xfrm>
                <a:prstGeom prst="rect">
                  <a:avLst/>
                </a:prstGeom>
                <a:noFill/>
                <a:ln w="9525">
                  <a:noFill/>
                  <a:miter lim="800000"/>
                  <a:headEnd/>
                  <a:tailEnd/>
                </a:ln>
              </p:spPr>
            </p:pic>
            <p:pic>
              <p:nvPicPr>
                <p:cNvPr id="19" name="Picture 14" descr="DSC05677"/>
                <p:cNvPicPr>
                  <a:picLocks noChangeAspect="1" noChangeArrowheads="1"/>
                </p:cNvPicPr>
                <p:nvPr/>
              </p:nvPicPr>
              <p:blipFill>
                <a:blip r:embed="rId4" cstate="print">
                  <a:lum bright="6000"/>
                </a:blip>
                <a:srcRect/>
                <a:stretch>
                  <a:fillRect/>
                </a:stretch>
              </p:blipFill>
              <p:spPr bwMode="auto">
                <a:xfrm>
                  <a:off x="1420" y="1741"/>
                  <a:ext cx="1618" cy="1987"/>
                </a:xfrm>
                <a:prstGeom prst="rect">
                  <a:avLst/>
                </a:prstGeom>
                <a:noFill/>
                <a:ln w="9525">
                  <a:noFill/>
                  <a:miter lim="800000"/>
                  <a:headEnd/>
                  <a:tailEnd/>
                </a:ln>
              </p:spPr>
            </p:pic>
          </p:grpSp>
          <p:pic>
            <p:nvPicPr>
              <p:cNvPr id="15" name="Picture 15" descr="DSC05680"/>
              <p:cNvPicPr>
                <a:picLocks noChangeAspect="1" noChangeArrowheads="1"/>
              </p:cNvPicPr>
              <p:nvPr/>
            </p:nvPicPr>
            <p:blipFill>
              <a:blip r:embed="rId5" cstate="print">
                <a:lum bright="20000" contrast="10000"/>
              </a:blip>
              <a:srcRect/>
              <a:stretch>
                <a:fillRect/>
              </a:stretch>
            </p:blipFill>
            <p:spPr bwMode="auto">
              <a:xfrm>
                <a:off x="3024" y="1694"/>
                <a:ext cx="2159" cy="2626"/>
              </a:xfrm>
              <a:prstGeom prst="rect">
                <a:avLst/>
              </a:prstGeom>
              <a:noFill/>
              <a:ln w="9525">
                <a:noFill/>
                <a:miter lim="800000"/>
                <a:headEnd/>
                <a:tailEnd/>
              </a:ln>
            </p:spPr>
          </p:pic>
          <p:pic>
            <p:nvPicPr>
              <p:cNvPr id="16" name="Picture 16" descr="DSC05681"/>
              <p:cNvPicPr>
                <a:picLocks noChangeAspect="1" noChangeArrowheads="1"/>
              </p:cNvPicPr>
              <p:nvPr/>
            </p:nvPicPr>
            <p:blipFill>
              <a:blip r:embed="rId6" cstate="print">
                <a:lum bright="10000"/>
              </a:blip>
              <a:srcRect/>
              <a:stretch>
                <a:fillRect/>
              </a:stretch>
            </p:blipFill>
            <p:spPr bwMode="auto">
              <a:xfrm>
                <a:off x="4053" y="1776"/>
                <a:ext cx="1707" cy="2650"/>
              </a:xfrm>
              <a:prstGeom prst="rect">
                <a:avLst/>
              </a:prstGeom>
              <a:noFill/>
              <a:ln w="9525">
                <a:noFill/>
                <a:miter lim="800000"/>
                <a:headEnd/>
                <a:tailEnd/>
              </a:ln>
            </p:spPr>
          </p:pic>
        </p:grpSp>
        <p:sp>
          <p:nvSpPr>
            <p:cNvPr id="13" name="Freeform 12"/>
            <p:cNvSpPr/>
            <p:nvPr/>
          </p:nvSpPr>
          <p:spPr>
            <a:xfrm>
              <a:off x="360485" y="1907931"/>
              <a:ext cx="8616461" cy="4325815"/>
            </a:xfrm>
            <a:custGeom>
              <a:avLst/>
              <a:gdLst>
                <a:gd name="connsiteX0" fmla="*/ 8792 w 8616461"/>
                <a:gd name="connsiteY0" fmla="*/ 219807 h 4325815"/>
                <a:gd name="connsiteX1" fmla="*/ 0 w 8616461"/>
                <a:gd name="connsiteY1" fmla="*/ 3420207 h 4325815"/>
                <a:gd name="connsiteX2" fmla="*/ 4264269 w 8616461"/>
                <a:gd name="connsiteY2" fmla="*/ 3411415 h 4325815"/>
                <a:gd name="connsiteX3" fmla="*/ 4281853 w 8616461"/>
                <a:gd name="connsiteY3" fmla="*/ 4176346 h 4325815"/>
                <a:gd name="connsiteX4" fmla="*/ 5908430 w 8616461"/>
                <a:gd name="connsiteY4" fmla="*/ 4167554 h 4325815"/>
                <a:gd name="connsiteX5" fmla="*/ 5917223 w 8616461"/>
                <a:gd name="connsiteY5" fmla="*/ 4325815 h 4325815"/>
                <a:gd name="connsiteX6" fmla="*/ 8616461 w 8616461"/>
                <a:gd name="connsiteY6" fmla="*/ 4299438 h 4325815"/>
                <a:gd name="connsiteX7" fmla="*/ 8607669 w 8616461"/>
                <a:gd name="connsiteY7" fmla="*/ 114300 h 4325815"/>
                <a:gd name="connsiteX8" fmla="*/ 7710853 w 8616461"/>
                <a:gd name="connsiteY8" fmla="*/ 114300 h 4325815"/>
                <a:gd name="connsiteX9" fmla="*/ 7710853 w 8616461"/>
                <a:gd name="connsiteY9" fmla="*/ 0 h 4325815"/>
                <a:gd name="connsiteX10" fmla="*/ 4273061 w 8616461"/>
                <a:gd name="connsiteY10" fmla="*/ 0 h 4325815"/>
                <a:gd name="connsiteX11" fmla="*/ 4264269 w 8616461"/>
                <a:gd name="connsiteY11" fmla="*/ 246184 h 4325815"/>
                <a:gd name="connsiteX12" fmla="*/ 8792 w 8616461"/>
                <a:gd name="connsiteY12" fmla="*/ 219807 h 432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16461" h="4325815">
                  <a:moveTo>
                    <a:pt x="8792" y="219807"/>
                  </a:moveTo>
                  <a:cubicBezTo>
                    <a:pt x="5861" y="1286607"/>
                    <a:pt x="2931" y="2353407"/>
                    <a:pt x="0" y="3420207"/>
                  </a:cubicBezTo>
                  <a:lnTo>
                    <a:pt x="4264269" y="3411415"/>
                  </a:lnTo>
                  <a:lnTo>
                    <a:pt x="4281853" y="4176346"/>
                  </a:lnTo>
                  <a:lnTo>
                    <a:pt x="5908430" y="4167554"/>
                  </a:lnTo>
                  <a:lnTo>
                    <a:pt x="5917223" y="4325815"/>
                  </a:lnTo>
                  <a:lnTo>
                    <a:pt x="8616461" y="4299438"/>
                  </a:lnTo>
                  <a:cubicBezTo>
                    <a:pt x="8613530" y="2904392"/>
                    <a:pt x="8610600" y="1509346"/>
                    <a:pt x="8607669" y="114300"/>
                  </a:cubicBezTo>
                  <a:lnTo>
                    <a:pt x="7710853" y="114300"/>
                  </a:lnTo>
                  <a:lnTo>
                    <a:pt x="7710853" y="0"/>
                  </a:lnTo>
                  <a:lnTo>
                    <a:pt x="4273061" y="0"/>
                  </a:lnTo>
                  <a:lnTo>
                    <a:pt x="4264269" y="246184"/>
                  </a:lnTo>
                  <a:lnTo>
                    <a:pt x="8792" y="219807"/>
                  </a:lnTo>
                  <a:close/>
                </a:path>
              </a:pathLst>
            </a:custGeom>
            <a:noFill/>
            <a:ln w="25400">
              <a:solidFill>
                <a:srgbClr val="0F6F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3"/>
          <p:cNvSpPr txBox="1">
            <a:spLocks noChangeArrowheads="1"/>
          </p:cNvSpPr>
          <p:nvPr/>
        </p:nvSpPr>
        <p:spPr bwMode="auto">
          <a:xfrm>
            <a:off x="6645996" y="4139625"/>
            <a:ext cx="2345604" cy="1077218"/>
          </a:xfrm>
          <a:prstGeom prst="rect">
            <a:avLst/>
          </a:prstGeom>
          <a:solidFill>
            <a:schemeClr val="bg1"/>
          </a:solidFill>
          <a:ln w="9525">
            <a:noFill/>
            <a:miter lim="800000"/>
            <a:headEnd/>
            <a:tailEnd/>
          </a:ln>
        </p:spPr>
        <p:txBody>
          <a:bodyPr wrap="square">
            <a:spAutoFit/>
          </a:bodyPr>
          <a:lstStyle/>
          <a:p>
            <a:r>
              <a:rPr lang="en-US" sz="1600" b="1" dirty="0" smtClean="0"/>
              <a:t>Inside the instrument trailer at the Grand Bay NERR mercury monitoring site</a:t>
            </a:r>
            <a:endParaRPr lang="en-US" sz="1600" b="1" dirty="0"/>
          </a:p>
        </p:txBody>
      </p:sp>
    </p:spTree>
    <p:extLst>
      <p:ext uri="{BB962C8B-B14F-4D97-AF65-F5344CB8AC3E}">
        <p14:creationId xmlns:p14="http://schemas.microsoft.com/office/powerpoint/2010/main" val="10861084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ARL Science Review, June 21-23, 2016</a:t>
            </a:r>
            <a:endParaRPr lang="en-US" dirty="0"/>
          </a:p>
        </p:txBody>
      </p:sp>
      <p:sp>
        <p:nvSpPr>
          <p:cNvPr id="3" name="Slide Number Placeholder 2"/>
          <p:cNvSpPr>
            <a:spLocks noGrp="1"/>
          </p:cNvSpPr>
          <p:nvPr>
            <p:ph type="sldNum" sz="quarter" idx="11"/>
          </p:nvPr>
        </p:nvSpPr>
        <p:spPr/>
        <p:txBody>
          <a:bodyPr/>
          <a:lstStyle/>
          <a:p>
            <a:fld id="{66CAC88C-31F3-4764-B964-B930D18D7C5C}" type="slidenum">
              <a:rPr lang="en-US" smtClean="0"/>
              <a:t>15</a:t>
            </a:fld>
            <a:endParaRPr lang="en-US" dirty="0"/>
          </a:p>
        </p:txBody>
      </p:sp>
      <p:sp>
        <p:nvSpPr>
          <p:cNvPr id="17" name="Title 1"/>
          <p:cNvSpPr txBox="1">
            <a:spLocks/>
          </p:cNvSpPr>
          <p:nvPr/>
        </p:nvSpPr>
        <p:spPr>
          <a:xfrm>
            <a:off x="76200" y="76200"/>
            <a:ext cx="8991600" cy="914400"/>
          </a:xfrm>
          <a:prstGeom prst="rect">
            <a:avLst/>
          </a:prstGeom>
        </p:spPr>
        <p:txBody>
          <a:bodyP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sz="4000" dirty="0" smtClean="0">
                <a:ea typeface="Calibri"/>
                <a:cs typeface="Calibri"/>
                <a:sym typeface="Calibri"/>
              </a:rPr>
              <a:t>Quality, Relevance, and Performance</a:t>
            </a:r>
            <a:endParaRPr lang="en-US" sz="4000" dirty="0"/>
          </a:p>
        </p:txBody>
      </p:sp>
      <p:sp>
        <p:nvSpPr>
          <p:cNvPr id="18" name="TextBox 17"/>
          <p:cNvSpPr txBox="1"/>
          <p:nvPr/>
        </p:nvSpPr>
        <p:spPr>
          <a:xfrm>
            <a:off x="152400" y="973753"/>
            <a:ext cx="8839201" cy="4708981"/>
          </a:xfrm>
          <a:prstGeom prst="rect">
            <a:avLst/>
          </a:prstGeom>
          <a:noFill/>
        </p:spPr>
        <p:txBody>
          <a:bodyPr wrap="square" rtlCol="0">
            <a:spAutoFit/>
          </a:bodyPr>
          <a:lstStyle/>
          <a:p>
            <a:pPr marL="342900" indent="-342900">
              <a:buClrTx/>
              <a:buFont typeface="Arial" panose="020B0604020202020204" pitchFamily="34" charset="0"/>
              <a:buChar char="•"/>
            </a:pPr>
            <a:r>
              <a:rPr lang="en-US" sz="2000" dirty="0" smtClean="0">
                <a:solidFill>
                  <a:schemeClr val="bg1"/>
                </a:solidFill>
              </a:rPr>
              <a:t>NOAA/ARL is a founding member of and key contributor to </a:t>
            </a:r>
            <a:r>
              <a:rPr lang="en-US" sz="2000" dirty="0" err="1" smtClean="0">
                <a:solidFill>
                  <a:schemeClr val="bg1"/>
                </a:solidFill>
              </a:rPr>
              <a:t>AMNet</a:t>
            </a:r>
            <a:r>
              <a:rPr lang="en-US" sz="2000" dirty="0" smtClean="0">
                <a:solidFill>
                  <a:schemeClr val="bg1"/>
                </a:solidFill>
              </a:rPr>
              <a:t>, and operates 3 of </a:t>
            </a:r>
            <a:r>
              <a:rPr lang="en-US" sz="2000" dirty="0" smtClean="0">
                <a:solidFill>
                  <a:schemeClr val="bg1"/>
                </a:solidFill>
              </a:rPr>
              <a:t>23 </a:t>
            </a:r>
            <a:r>
              <a:rPr lang="en-US" sz="2000" dirty="0" smtClean="0">
                <a:solidFill>
                  <a:schemeClr val="bg1"/>
                </a:solidFill>
              </a:rPr>
              <a:t>sites in the network. ARL measurements are regarded as being of high quality, and the sites feature redundant Hg measurements.</a:t>
            </a:r>
          </a:p>
          <a:p>
            <a:pPr marL="342900" indent="-342900">
              <a:buClrTx/>
              <a:buFont typeface="Arial" panose="020B0604020202020204" pitchFamily="34" charset="0"/>
              <a:buChar char="•"/>
            </a:pPr>
            <a:endParaRPr lang="en-US" sz="2000" dirty="0" smtClean="0">
              <a:solidFill>
                <a:schemeClr val="bg1"/>
              </a:solidFill>
            </a:endParaRPr>
          </a:p>
          <a:p>
            <a:pPr marL="342900" indent="-342900">
              <a:buClrTx/>
              <a:buFont typeface="Arial" panose="020B0604020202020204" pitchFamily="34" charset="0"/>
              <a:buChar char="•"/>
            </a:pPr>
            <a:r>
              <a:rPr lang="en-US" sz="2000" dirty="0" smtClean="0">
                <a:solidFill>
                  <a:schemeClr val="bg1"/>
                </a:solidFill>
              </a:rPr>
              <a:t>Collaborates with and secures funding from other agencies (e.g., EPA).</a:t>
            </a:r>
            <a:endParaRPr lang="en-US" sz="2000" b="1" dirty="0">
              <a:solidFill>
                <a:schemeClr val="bg1"/>
              </a:solidFill>
            </a:endParaRPr>
          </a:p>
          <a:p>
            <a:pPr>
              <a:buClrTx/>
            </a:pPr>
            <a:endParaRPr lang="en-US" sz="2000" b="1" dirty="0">
              <a:solidFill>
                <a:schemeClr val="bg1"/>
              </a:solidFill>
            </a:endParaRPr>
          </a:p>
          <a:p>
            <a:pPr marL="285750" indent="-285750">
              <a:buFont typeface="Arial" panose="020B0604020202020204" pitchFamily="34" charset="0"/>
              <a:buChar char="•"/>
            </a:pPr>
            <a:r>
              <a:rPr lang="en-US" sz="2000" dirty="0" smtClean="0">
                <a:solidFill>
                  <a:schemeClr val="bg1"/>
                </a:solidFill>
              </a:rPr>
              <a:t>Was instrumental in developing standard operating protocols for </a:t>
            </a:r>
            <a:r>
              <a:rPr lang="en-US" sz="2000" dirty="0" err="1" smtClean="0">
                <a:solidFill>
                  <a:schemeClr val="bg1"/>
                </a:solidFill>
              </a:rPr>
              <a:t>AMNet</a:t>
            </a:r>
            <a:r>
              <a:rPr lang="en-US" sz="2000" dirty="0" smtClean="0">
                <a:solidFill>
                  <a:schemeClr val="bg1"/>
                </a:solidFill>
              </a:rPr>
              <a:t> in 2008, and held a Mercury Measurement Workshop in Sept</a:t>
            </a:r>
            <a:r>
              <a:rPr lang="en-US" sz="2000" dirty="0">
                <a:solidFill>
                  <a:schemeClr val="bg1"/>
                </a:solidFill>
              </a:rPr>
              <a:t>. </a:t>
            </a:r>
            <a:r>
              <a:rPr lang="en-US" sz="2000" dirty="0" smtClean="0">
                <a:solidFill>
                  <a:schemeClr val="bg1"/>
                </a:solidFill>
              </a:rPr>
              <a:t>2015 to revisit, assess </a:t>
            </a:r>
            <a:r>
              <a:rPr lang="en-US" sz="2000" dirty="0">
                <a:solidFill>
                  <a:schemeClr val="bg1"/>
                </a:solidFill>
              </a:rPr>
              <a:t>and improve </a:t>
            </a:r>
            <a:r>
              <a:rPr lang="en-US" sz="2000" dirty="0" smtClean="0">
                <a:solidFill>
                  <a:schemeClr val="bg1"/>
                </a:solidFill>
              </a:rPr>
              <a:t>initial </a:t>
            </a:r>
            <a:r>
              <a:rPr lang="en-US" sz="2000" dirty="0" err="1" smtClean="0">
                <a:solidFill>
                  <a:schemeClr val="bg1"/>
                </a:solidFill>
              </a:rPr>
              <a:t>AMNet</a:t>
            </a:r>
            <a:r>
              <a:rPr lang="en-US" sz="2000" dirty="0" smtClean="0">
                <a:solidFill>
                  <a:schemeClr val="bg1"/>
                </a:solidFill>
              </a:rPr>
              <a:t> protocols.</a:t>
            </a:r>
          </a:p>
          <a:p>
            <a:pPr marL="285750" indent="-285750">
              <a:buFont typeface="Arial" panose="020B0604020202020204" pitchFamily="34" charset="0"/>
              <a:buChar char="•"/>
            </a:pPr>
            <a:endParaRPr lang="en-US" sz="2000" dirty="0">
              <a:solidFill>
                <a:schemeClr val="bg1"/>
              </a:solidFill>
            </a:endParaRPr>
          </a:p>
          <a:p>
            <a:pPr marL="285750" indent="-285750">
              <a:buFont typeface="Arial" panose="020B0604020202020204" pitchFamily="34" charset="0"/>
              <a:buChar char="•"/>
            </a:pPr>
            <a:r>
              <a:rPr lang="en-US" sz="2000" dirty="0" smtClean="0">
                <a:solidFill>
                  <a:schemeClr val="bg1"/>
                </a:solidFill>
              </a:rPr>
              <a:t>Provides </a:t>
            </a:r>
            <a:r>
              <a:rPr lang="en-US" sz="2000" dirty="0">
                <a:solidFill>
                  <a:schemeClr val="bg1"/>
                </a:solidFill>
              </a:rPr>
              <a:t>technical guidance </a:t>
            </a:r>
            <a:r>
              <a:rPr lang="en-US" sz="2000" dirty="0" smtClean="0">
                <a:solidFill>
                  <a:schemeClr val="bg1"/>
                </a:solidFill>
              </a:rPr>
              <a:t>(with NADP and EPA </a:t>
            </a:r>
            <a:r>
              <a:rPr lang="en-US" sz="2000" dirty="0">
                <a:solidFill>
                  <a:schemeClr val="bg1"/>
                </a:solidFill>
              </a:rPr>
              <a:t>partners) for development and implementation of Asia-Pacific Mercury Monitoring </a:t>
            </a:r>
            <a:r>
              <a:rPr lang="en-US" sz="2000" dirty="0" smtClean="0">
                <a:solidFill>
                  <a:schemeClr val="bg1"/>
                </a:solidFill>
              </a:rPr>
              <a:t>Network.</a:t>
            </a:r>
          </a:p>
          <a:p>
            <a:pPr marL="285750" indent="-285750">
              <a:buFont typeface="Arial" panose="020B0604020202020204" pitchFamily="34" charset="0"/>
              <a:buChar char="•"/>
            </a:pPr>
            <a:endParaRPr lang="en-US" sz="2000" dirty="0">
              <a:solidFill>
                <a:schemeClr val="bg1"/>
              </a:solidFill>
            </a:endParaRPr>
          </a:p>
          <a:p>
            <a:pPr marL="285750" indent="-285750">
              <a:buFont typeface="Arial" panose="020B0604020202020204" pitchFamily="34" charset="0"/>
              <a:buChar char="•"/>
            </a:pPr>
            <a:r>
              <a:rPr lang="en-US" sz="2000" dirty="0" smtClean="0">
                <a:solidFill>
                  <a:schemeClr val="bg1"/>
                </a:solidFill>
              </a:rPr>
              <a:t>To date, 10+ peer reviewed publications using ARL-generated data, several additional manuscripts in preparation.</a:t>
            </a:r>
          </a:p>
        </p:txBody>
      </p:sp>
    </p:spTree>
    <p:extLst>
      <p:ext uri="{BB962C8B-B14F-4D97-AF65-F5344CB8AC3E}">
        <p14:creationId xmlns:p14="http://schemas.microsoft.com/office/powerpoint/2010/main" val="30865734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762000"/>
          </a:xfrm>
        </p:spPr>
        <p:txBody>
          <a:bodyPr>
            <a:normAutofit/>
          </a:bodyPr>
          <a:lstStyle/>
          <a:p>
            <a:pPr fontAlgn="base"/>
            <a:r>
              <a:rPr lang="en-US" sz="4000" dirty="0" smtClean="0"/>
              <a:t>Collaborations</a:t>
            </a:r>
            <a:endParaRPr lang="en-US" sz="4000" dirty="0"/>
          </a:p>
        </p:txBody>
      </p:sp>
      <p:sp>
        <p:nvSpPr>
          <p:cNvPr id="2" name="Footer Placeholder 1"/>
          <p:cNvSpPr>
            <a:spLocks noGrp="1"/>
          </p:cNvSpPr>
          <p:nvPr>
            <p:ph type="ftr" sz="quarter" idx="10"/>
          </p:nvPr>
        </p:nvSpPr>
        <p:spPr/>
        <p:txBody>
          <a:bodyPr/>
          <a:lstStyle/>
          <a:p>
            <a:r>
              <a:rPr lang="en-US" dirty="0" smtClean="0"/>
              <a:t>ARL Science Review, June 21-23, 2016</a:t>
            </a:r>
            <a:endParaRPr lang="en-US" dirty="0"/>
          </a:p>
        </p:txBody>
      </p:sp>
      <p:sp>
        <p:nvSpPr>
          <p:cNvPr id="3" name="Slide Number Placeholder 2"/>
          <p:cNvSpPr>
            <a:spLocks noGrp="1"/>
          </p:cNvSpPr>
          <p:nvPr>
            <p:ph type="sldNum" sz="quarter" idx="11"/>
          </p:nvPr>
        </p:nvSpPr>
        <p:spPr/>
        <p:txBody>
          <a:bodyPr/>
          <a:lstStyle/>
          <a:p>
            <a:fld id="{66CAC88C-31F3-4764-B964-B930D18D7C5C}" type="slidenum">
              <a:rPr lang="en-US" smtClean="0"/>
              <a:t>16</a:t>
            </a:fld>
            <a:endParaRPr lang="en-US" dirty="0"/>
          </a:p>
        </p:txBody>
      </p:sp>
      <p:sp>
        <p:nvSpPr>
          <p:cNvPr id="7" name="Content Placeholder 7"/>
          <p:cNvSpPr>
            <a:spLocks noGrp="1"/>
          </p:cNvSpPr>
          <p:nvPr>
            <p:ph idx="1"/>
          </p:nvPr>
        </p:nvSpPr>
        <p:spPr>
          <a:xfrm>
            <a:off x="152400" y="762000"/>
            <a:ext cx="4724400" cy="2057400"/>
          </a:xfrm>
        </p:spPr>
        <p:txBody>
          <a:bodyPr>
            <a:noAutofit/>
          </a:bodyPr>
          <a:lstStyle/>
          <a:p>
            <a:pPr marL="0" indent="0" fontAlgn="auto">
              <a:spcBef>
                <a:spcPts val="0"/>
              </a:spcBef>
              <a:spcAft>
                <a:spcPts val="0"/>
              </a:spcAft>
              <a:buClr>
                <a:schemeClr val="accent3"/>
              </a:buClr>
              <a:buFont typeface="Wingdings 2"/>
              <a:buNone/>
              <a:defRPr/>
            </a:pPr>
            <a:r>
              <a:rPr lang="en-US" sz="1800" u="sng" dirty="0" smtClean="0"/>
              <a:t>NOAA </a:t>
            </a:r>
          </a:p>
          <a:p>
            <a:pPr marL="274320" indent="-274320" fontAlgn="auto">
              <a:spcBef>
                <a:spcPts val="0"/>
              </a:spcBef>
              <a:spcAft>
                <a:spcPts val="0"/>
              </a:spcAft>
              <a:buClr>
                <a:schemeClr val="accent3"/>
              </a:buClr>
              <a:buFont typeface="Wingdings 2"/>
              <a:buChar char=""/>
              <a:defRPr/>
            </a:pPr>
            <a:r>
              <a:rPr lang="en-US" sz="1800" dirty="0" smtClean="0"/>
              <a:t>Grand Bay National Estuarine Reserve</a:t>
            </a:r>
          </a:p>
          <a:p>
            <a:pPr marL="274320" indent="-274320" fontAlgn="auto">
              <a:spcBef>
                <a:spcPts val="0"/>
              </a:spcBef>
              <a:spcAft>
                <a:spcPts val="0"/>
              </a:spcAft>
              <a:buClr>
                <a:schemeClr val="accent3"/>
              </a:buClr>
              <a:buFont typeface="Wingdings 2"/>
              <a:buChar char=""/>
              <a:defRPr/>
            </a:pPr>
            <a:r>
              <a:rPr lang="en-US" sz="1800" dirty="0" smtClean="0"/>
              <a:t>Nat’l Centers for Coastal &amp; Ocean Science</a:t>
            </a:r>
          </a:p>
          <a:p>
            <a:pPr marL="274320" indent="-274320" fontAlgn="auto">
              <a:spcBef>
                <a:spcPts val="0"/>
              </a:spcBef>
              <a:spcAft>
                <a:spcPts val="0"/>
              </a:spcAft>
              <a:buClr>
                <a:schemeClr val="accent3"/>
              </a:buClr>
              <a:buFont typeface="Wingdings 2"/>
              <a:buChar char=""/>
              <a:defRPr/>
            </a:pPr>
            <a:r>
              <a:rPr lang="en-US" sz="1800" dirty="0" smtClean="0"/>
              <a:t>Earth Systems Research Laboratory (ESRL)</a:t>
            </a:r>
          </a:p>
          <a:p>
            <a:pPr marL="274320" indent="-274320" fontAlgn="auto">
              <a:spcBef>
                <a:spcPts val="0"/>
              </a:spcBef>
              <a:spcAft>
                <a:spcPts val="0"/>
              </a:spcAft>
              <a:buClr>
                <a:schemeClr val="accent3"/>
              </a:buClr>
              <a:buFont typeface="Wingdings 2"/>
              <a:buChar char=""/>
              <a:defRPr/>
            </a:pPr>
            <a:r>
              <a:rPr lang="en-US" sz="1800" dirty="0" smtClean="0"/>
              <a:t>National Weather Service (NWS)</a:t>
            </a:r>
          </a:p>
          <a:p>
            <a:pPr marL="0" indent="0" fontAlgn="auto">
              <a:spcBef>
                <a:spcPts val="0"/>
              </a:spcBef>
              <a:spcAft>
                <a:spcPts val="0"/>
              </a:spcAft>
              <a:buClr>
                <a:schemeClr val="accent3"/>
              </a:buClr>
              <a:buNone/>
              <a:defRPr/>
            </a:pPr>
            <a:endParaRPr lang="en-US" sz="1800" dirty="0" smtClean="0"/>
          </a:p>
          <a:p>
            <a:pPr marL="274320" indent="-274320" fontAlgn="auto">
              <a:spcBef>
                <a:spcPts val="0"/>
              </a:spcBef>
              <a:spcAft>
                <a:spcPts val="0"/>
              </a:spcAft>
              <a:buClr>
                <a:schemeClr val="accent3"/>
              </a:buClr>
              <a:buFont typeface="Wingdings 2"/>
              <a:buChar char=""/>
              <a:defRPr/>
            </a:pPr>
            <a:endParaRPr lang="en-US" sz="1800" dirty="0" smtClean="0"/>
          </a:p>
        </p:txBody>
      </p:sp>
      <p:sp>
        <p:nvSpPr>
          <p:cNvPr id="8" name="Content Placeholder 7"/>
          <p:cNvSpPr txBox="1">
            <a:spLocks/>
          </p:cNvSpPr>
          <p:nvPr/>
        </p:nvSpPr>
        <p:spPr>
          <a:xfrm>
            <a:off x="152400" y="2286000"/>
            <a:ext cx="4114800" cy="2057400"/>
          </a:xfrm>
          <a:prstGeom prst="rect">
            <a:avLst/>
          </a:prstGeom>
        </p:spPr>
        <p:txBody>
          <a:bodyPr/>
          <a:lstStyle/>
          <a:p>
            <a:pPr fontAlgn="auto">
              <a:spcAft>
                <a:spcPts val="0"/>
              </a:spcAft>
              <a:buClr>
                <a:schemeClr val="accent3"/>
              </a:buClr>
              <a:buSzPct val="95000"/>
              <a:buFont typeface="Wingdings 2"/>
              <a:buNone/>
              <a:defRPr/>
            </a:pPr>
            <a:r>
              <a:rPr lang="en-US" u="sng" dirty="0">
                <a:solidFill>
                  <a:schemeClr val="bg1"/>
                </a:solidFill>
                <a:latin typeface="+mn-lt"/>
              </a:rPr>
              <a:t>Other Federal Agencies </a:t>
            </a:r>
          </a:p>
          <a:p>
            <a:pPr marL="274320" indent="-274320" fontAlgn="auto">
              <a:spcAft>
                <a:spcPts val="0"/>
              </a:spcAft>
              <a:buClr>
                <a:schemeClr val="accent3"/>
              </a:buClr>
              <a:buSzPct val="95000"/>
              <a:buFont typeface="Wingdings 2"/>
              <a:buChar char=""/>
              <a:defRPr/>
            </a:pPr>
            <a:r>
              <a:rPr lang="en-US" dirty="0">
                <a:solidFill>
                  <a:schemeClr val="bg1"/>
                </a:solidFill>
                <a:latin typeface="+mn-lt"/>
              </a:rPr>
              <a:t>EPA Clean Air Markets Division (CAMD)</a:t>
            </a:r>
          </a:p>
          <a:p>
            <a:pPr marL="274320" indent="-274320" fontAlgn="auto">
              <a:spcAft>
                <a:spcPts val="0"/>
              </a:spcAft>
              <a:buClr>
                <a:schemeClr val="accent3"/>
              </a:buClr>
              <a:buSzPct val="95000"/>
              <a:buFont typeface="Wingdings 2"/>
              <a:buChar char=""/>
              <a:defRPr/>
            </a:pPr>
            <a:r>
              <a:rPr lang="en-US" dirty="0" smtClean="0">
                <a:solidFill>
                  <a:schemeClr val="bg1"/>
                </a:solidFill>
                <a:latin typeface="+mn-lt"/>
              </a:rPr>
              <a:t>U.S. Fish </a:t>
            </a:r>
            <a:r>
              <a:rPr lang="en-US" dirty="0">
                <a:solidFill>
                  <a:schemeClr val="bg1"/>
                </a:solidFill>
                <a:latin typeface="+mn-lt"/>
              </a:rPr>
              <a:t>and Wildlife Service</a:t>
            </a:r>
          </a:p>
          <a:p>
            <a:pPr marL="274320" indent="-274320" fontAlgn="auto">
              <a:spcAft>
                <a:spcPts val="0"/>
              </a:spcAft>
              <a:buClr>
                <a:schemeClr val="accent3"/>
              </a:buClr>
              <a:buSzPct val="95000"/>
              <a:buFont typeface="Wingdings 2"/>
              <a:buChar char=""/>
              <a:defRPr/>
            </a:pPr>
            <a:r>
              <a:rPr lang="en-US" dirty="0">
                <a:solidFill>
                  <a:schemeClr val="bg1"/>
                </a:solidFill>
                <a:latin typeface="+mn-lt"/>
              </a:rPr>
              <a:t>Department of Agriculture</a:t>
            </a:r>
          </a:p>
          <a:p>
            <a:pPr marL="274320" indent="-274320" fontAlgn="auto">
              <a:spcAft>
                <a:spcPts val="0"/>
              </a:spcAft>
              <a:buClr>
                <a:schemeClr val="accent3"/>
              </a:buClr>
              <a:buSzPct val="95000"/>
              <a:buFont typeface="Wingdings 2"/>
              <a:buChar char=""/>
              <a:defRPr/>
            </a:pPr>
            <a:r>
              <a:rPr lang="en-US" dirty="0">
                <a:solidFill>
                  <a:schemeClr val="bg1"/>
                </a:solidFill>
                <a:latin typeface="+mn-lt"/>
              </a:rPr>
              <a:t>National Park Service</a:t>
            </a:r>
          </a:p>
          <a:p>
            <a:pPr marL="274320" indent="-274320" fontAlgn="auto">
              <a:spcAft>
                <a:spcPts val="0"/>
              </a:spcAft>
              <a:buClr>
                <a:schemeClr val="accent3"/>
              </a:buClr>
              <a:buSzPct val="95000"/>
              <a:buFont typeface="Wingdings 2"/>
              <a:buChar char=""/>
              <a:defRPr/>
            </a:pPr>
            <a:r>
              <a:rPr lang="en-US" dirty="0" smtClean="0">
                <a:solidFill>
                  <a:schemeClr val="bg1"/>
                </a:solidFill>
                <a:latin typeface="+mn-lt"/>
              </a:rPr>
              <a:t>U.S</a:t>
            </a:r>
            <a:r>
              <a:rPr lang="en-US" dirty="0">
                <a:solidFill>
                  <a:schemeClr val="bg1"/>
                </a:solidFill>
                <a:latin typeface="+mn-lt"/>
              </a:rPr>
              <a:t>. Geological </a:t>
            </a:r>
            <a:r>
              <a:rPr lang="en-US" dirty="0" smtClean="0">
                <a:solidFill>
                  <a:schemeClr val="bg1"/>
                </a:solidFill>
                <a:latin typeface="+mn-lt"/>
              </a:rPr>
              <a:t>Survey</a:t>
            </a:r>
            <a:endParaRPr lang="en-US" dirty="0">
              <a:solidFill>
                <a:schemeClr val="bg1"/>
              </a:solidFill>
              <a:latin typeface="+mn-lt"/>
            </a:endParaRPr>
          </a:p>
        </p:txBody>
      </p:sp>
      <p:sp>
        <p:nvSpPr>
          <p:cNvPr id="10" name="Content Placeholder 7"/>
          <p:cNvSpPr txBox="1">
            <a:spLocks/>
          </p:cNvSpPr>
          <p:nvPr/>
        </p:nvSpPr>
        <p:spPr>
          <a:xfrm>
            <a:off x="152400" y="4114800"/>
            <a:ext cx="4114800" cy="923330"/>
          </a:xfrm>
          <a:prstGeom prst="rect">
            <a:avLst/>
          </a:prstGeom>
        </p:spPr>
        <p:txBody>
          <a:bodyPr>
            <a:spAutoFit/>
          </a:bodyPr>
          <a:lstStyle/>
          <a:p>
            <a:pPr fontAlgn="auto">
              <a:spcAft>
                <a:spcPts val="0"/>
              </a:spcAft>
              <a:buClr>
                <a:schemeClr val="accent3"/>
              </a:buClr>
              <a:buSzPct val="95000"/>
              <a:buFont typeface="Wingdings 2"/>
              <a:buNone/>
              <a:defRPr/>
            </a:pPr>
            <a:r>
              <a:rPr lang="en-US" u="sng" dirty="0" smtClean="0">
                <a:solidFill>
                  <a:schemeClr val="bg1"/>
                </a:solidFill>
                <a:latin typeface="+mn-lt"/>
              </a:rPr>
              <a:t>State and Local </a:t>
            </a:r>
            <a:r>
              <a:rPr lang="en-US" u="sng" dirty="0">
                <a:solidFill>
                  <a:schemeClr val="bg1"/>
                </a:solidFill>
                <a:latin typeface="+mn-lt"/>
              </a:rPr>
              <a:t>Governments</a:t>
            </a:r>
            <a:r>
              <a:rPr lang="en-US" dirty="0">
                <a:solidFill>
                  <a:schemeClr val="bg1"/>
                </a:solidFill>
                <a:latin typeface="+mn-lt"/>
              </a:rPr>
              <a:t> </a:t>
            </a:r>
          </a:p>
          <a:p>
            <a:pPr marL="274320" indent="-274320" fontAlgn="auto">
              <a:spcAft>
                <a:spcPts val="0"/>
              </a:spcAft>
              <a:buClr>
                <a:schemeClr val="accent3"/>
              </a:buClr>
              <a:buSzPct val="95000"/>
              <a:buFont typeface="Wingdings 2"/>
              <a:buChar char=""/>
              <a:defRPr/>
            </a:pPr>
            <a:r>
              <a:rPr lang="en-US" dirty="0">
                <a:solidFill>
                  <a:schemeClr val="bg1"/>
                </a:solidFill>
                <a:latin typeface="+mn-lt"/>
              </a:rPr>
              <a:t>Maryland, Mississippi, Pennsylvania, Texas, Alaska, Virginia, West Virginia</a:t>
            </a:r>
          </a:p>
        </p:txBody>
      </p:sp>
      <p:sp>
        <p:nvSpPr>
          <p:cNvPr id="11" name="Content Placeholder 7"/>
          <p:cNvSpPr txBox="1">
            <a:spLocks/>
          </p:cNvSpPr>
          <p:nvPr/>
        </p:nvSpPr>
        <p:spPr>
          <a:xfrm>
            <a:off x="4724400" y="762000"/>
            <a:ext cx="4191000" cy="2971800"/>
          </a:xfrm>
          <a:prstGeom prst="rect">
            <a:avLst/>
          </a:prstGeom>
        </p:spPr>
        <p:txBody>
          <a:bodyPr/>
          <a:lstStyle/>
          <a:p>
            <a:pPr fontAlgn="auto">
              <a:spcAft>
                <a:spcPts val="0"/>
              </a:spcAft>
              <a:buClr>
                <a:schemeClr val="accent3"/>
              </a:buClr>
              <a:buSzPct val="95000"/>
              <a:buFont typeface="Wingdings 2"/>
              <a:buNone/>
              <a:defRPr/>
            </a:pPr>
            <a:r>
              <a:rPr lang="en-US" u="sng" dirty="0">
                <a:solidFill>
                  <a:schemeClr val="bg1"/>
                </a:solidFill>
                <a:latin typeface="+mn-lt"/>
              </a:rPr>
              <a:t>Universities and Institutes</a:t>
            </a:r>
            <a:r>
              <a:rPr lang="en-US" dirty="0">
                <a:solidFill>
                  <a:schemeClr val="bg1"/>
                </a:solidFill>
                <a:latin typeface="+mn-lt"/>
              </a:rPr>
              <a:t> </a:t>
            </a:r>
          </a:p>
          <a:p>
            <a:pPr marL="274320" indent="-274320" fontAlgn="auto">
              <a:spcAft>
                <a:spcPts val="0"/>
              </a:spcAft>
              <a:buClr>
                <a:schemeClr val="accent3"/>
              </a:buClr>
              <a:buSzPct val="95000"/>
              <a:buFont typeface="Wingdings 2"/>
              <a:buChar char=""/>
              <a:defRPr/>
            </a:pPr>
            <a:r>
              <a:rPr lang="en-US" dirty="0" smtClean="0">
                <a:solidFill>
                  <a:schemeClr val="bg1"/>
                </a:solidFill>
                <a:latin typeface="+mn-lt"/>
              </a:rPr>
              <a:t>Florida </a:t>
            </a:r>
            <a:r>
              <a:rPr lang="en-US" dirty="0">
                <a:solidFill>
                  <a:schemeClr val="bg1"/>
                </a:solidFill>
                <a:latin typeface="+mn-lt"/>
              </a:rPr>
              <a:t>State University</a:t>
            </a:r>
          </a:p>
          <a:p>
            <a:pPr marL="274320" indent="-274320" fontAlgn="auto">
              <a:spcAft>
                <a:spcPts val="0"/>
              </a:spcAft>
              <a:buClr>
                <a:schemeClr val="accent3"/>
              </a:buClr>
              <a:buSzPct val="95000"/>
              <a:buFont typeface="Wingdings 2"/>
              <a:buChar char=""/>
              <a:defRPr/>
            </a:pPr>
            <a:r>
              <a:rPr lang="en-US" dirty="0">
                <a:solidFill>
                  <a:schemeClr val="bg1"/>
                </a:solidFill>
                <a:latin typeface="+mn-lt"/>
              </a:rPr>
              <a:t>University of Houston</a:t>
            </a:r>
          </a:p>
          <a:p>
            <a:pPr marL="274320" indent="-274320" fontAlgn="auto">
              <a:spcAft>
                <a:spcPts val="0"/>
              </a:spcAft>
              <a:buClr>
                <a:schemeClr val="accent3"/>
              </a:buClr>
              <a:buSzPct val="95000"/>
              <a:buFont typeface="Wingdings 2"/>
              <a:buChar char=""/>
              <a:defRPr/>
            </a:pPr>
            <a:r>
              <a:rPr lang="en-US" dirty="0">
                <a:solidFill>
                  <a:schemeClr val="bg1"/>
                </a:solidFill>
                <a:latin typeface="+mn-lt"/>
              </a:rPr>
              <a:t>University of Maryland</a:t>
            </a:r>
          </a:p>
          <a:p>
            <a:pPr marL="274320" indent="-274320" fontAlgn="auto">
              <a:spcAft>
                <a:spcPts val="0"/>
              </a:spcAft>
              <a:buClr>
                <a:schemeClr val="accent3"/>
              </a:buClr>
              <a:buSzPct val="95000"/>
              <a:buFont typeface="Wingdings 2"/>
              <a:buChar char=""/>
              <a:defRPr/>
            </a:pPr>
            <a:r>
              <a:rPr lang="en-US" dirty="0">
                <a:solidFill>
                  <a:schemeClr val="bg1"/>
                </a:solidFill>
                <a:latin typeface="+mn-lt"/>
              </a:rPr>
              <a:t>University of Tennessee Space Institute</a:t>
            </a:r>
          </a:p>
          <a:p>
            <a:pPr marL="274320" indent="-274320" fontAlgn="auto">
              <a:spcAft>
                <a:spcPts val="0"/>
              </a:spcAft>
              <a:buClr>
                <a:schemeClr val="accent3"/>
              </a:buClr>
              <a:buSzPct val="95000"/>
              <a:buFont typeface="Wingdings 2"/>
              <a:buChar char=""/>
              <a:defRPr/>
            </a:pPr>
            <a:r>
              <a:rPr lang="en-US" dirty="0">
                <a:solidFill>
                  <a:schemeClr val="bg1"/>
                </a:solidFill>
                <a:latin typeface="+mn-lt"/>
              </a:rPr>
              <a:t>University of Miami (Florida)</a:t>
            </a:r>
          </a:p>
          <a:p>
            <a:pPr marL="274320" indent="-274320" fontAlgn="auto">
              <a:spcAft>
                <a:spcPts val="0"/>
              </a:spcAft>
              <a:buClr>
                <a:schemeClr val="accent3"/>
              </a:buClr>
              <a:buSzPct val="95000"/>
              <a:buFont typeface="Wingdings 2"/>
              <a:buChar char=""/>
              <a:defRPr/>
            </a:pPr>
            <a:r>
              <a:rPr lang="en-US" dirty="0">
                <a:solidFill>
                  <a:schemeClr val="bg1"/>
                </a:solidFill>
                <a:latin typeface="+mn-lt"/>
              </a:rPr>
              <a:t>Georgia </a:t>
            </a:r>
            <a:r>
              <a:rPr lang="en-US" dirty="0" smtClean="0">
                <a:solidFill>
                  <a:schemeClr val="bg1"/>
                </a:solidFill>
                <a:latin typeface="+mn-lt"/>
              </a:rPr>
              <a:t>Institute of Technology</a:t>
            </a:r>
          </a:p>
          <a:p>
            <a:pPr marL="274320" indent="-274320" fontAlgn="auto">
              <a:spcAft>
                <a:spcPts val="0"/>
              </a:spcAft>
              <a:buClr>
                <a:schemeClr val="accent3"/>
              </a:buClr>
              <a:buSzPct val="95000"/>
              <a:buFont typeface="Wingdings 2"/>
              <a:buChar char=""/>
              <a:defRPr/>
            </a:pPr>
            <a:r>
              <a:rPr lang="en-US" dirty="0" smtClean="0">
                <a:solidFill>
                  <a:schemeClr val="bg1"/>
                </a:solidFill>
                <a:latin typeface="+mn-lt"/>
              </a:rPr>
              <a:t>University </a:t>
            </a:r>
            <a:r>
              <a:rPr lang="en-US" dirty="0">
                <a:solidFill>
                  <a:schemeClr val="bg1"/>
                </a:solidFill>
                <a:latin typeface="+mn-lt"/>
              </a:rPr>
              <a:t>of Nevada</a:t>
            </a:r>
          </a:p>
          <a:p>
            <a:pPr marL="274320" indent="-274320" fontAlgn="auto">
              <a:spcAft>
                <a:spcPts val="0"/>
              </a:spcAft>
              <a:buClr>
                <a:schemeClr val="accent3"/>
              </a:buClr>
              <a:buSzPct val="95000"/>
              <a:buFont typeface="Wingdings 2"/>
              <a:buChar char=""/>
              <a:defRPr/>
            </a:pPr>
            <a:r>
              <a:rPr lang="en-US" dirty="0">
                <a:solidFill>
                  <a:schemeClr val="bg1"/>
                </a:solidFill>
                <a:latin typeface="+mn-lt"/>
              </a:rPr>
              <a:t>University of Illinois</a:t>
            </a:r>
          </a:p>
          <a:p>
            <a:pPr marL="274320" indent="-274320" fontAlgn="auto">
              <a:spcAft>
                <a:spcPts val="0"/>
              </a:spcAft>
              <a:buClr>
                <a:schemeClr val="accent3"/>
              </a:buClr>
              <a:buSzPct val="95000"/>
              <a:buFont typeface="Wingdings 2"/>
              <a:buChar char=""/>
              <a:defRPr/>
            </a:pPr>
            <a:r>
              <a:rPr lang="en-US" dirty="0">
                <a:solidFill>
                  <a:schemeClr val="bg1"/>
                </a:solidFill>
                <a:latin typeface="+mn-lt"/>
              </a:rPr>
              <a:t>Valparaiso </a:t>
            </a:r>
            <a:r>
              <a:rPr lang="en-US" dirty="0" smtClean="0">
                <a:solidFill>
                  <a:schemeClr val="bg1"/>
                </a:solidFill>
                <a:latin typeface="+mn-lt"/>
              </a:rPr>
              <a:t>University</a:t>
            </a:r>
          </a:p>
          <a:p>
            <a:pPr marL="274320" indent="-274320" fontAlgn="auto">
              <a:spcAft>
                <a:spcPts val="0"/>
              </a:spcAft>
              <a:buClr>
                <a:schemeClr val="accent3"/>
              </a:buClr>
              <a:buSzPct val="95000"/>
              <a:buFont typeface="Wingdings 2"/>
              <a:buChar char=""/>
              <a:defRPr/>
            </a:pPr>
            <a:r>
              <a:rPr lang="en-US" dirty="0" smtClean="0">
                <a:solidFill>
                  <a:schemeClr val="bg1"/>
                </a:solidFill>
              </a:rPr>
              <a:t>Exploratorium (San Francisco)</a:t>
            </a:r>
            <a:endParaRPr lang="en-US" dirty="0">
              <a:solidFill>
                <a:schemeClr val="bg1"/>
              </a:solidFill>
              <a:latin typeface="+mn-lt"/>
            </a:endParaRPr>
          </a:p>
        </p:txBody>
      </p:sp>
      <p:sp>
        <p:nvSpPr>
          <p:cNvPr id="12" name="Content Placeholder 7"/>
          <p:cNvSpPr txBox="1">
            <a:spLocks/>
          </p:cNvSpPr>
          <p:nvPr/>
        </p:nvSpPr>
        <p:spPr>
          <a:xfrm>
            <a:off x="152400" y="5029200"/>
            <a:ext cx="3657600" cy="1200329"/>
          </a:xfrm>
          <a:prstGeom prst="rect">
            <a:avLst/>
          </a:prstGeom>
        </p:spPr>
        <p:txBody>
          <a:bodyPr wrap="square">
            <a:spAutoFit/>
          </a:bodyPr>
          <a:lstStyle/>
          <a:p>
            <a:pPr fontAlgn="auto">
              <a:spcAft>
                <a:spcPts val="0"/>
              </a:spcAft>
              <a:buClr>
                <a:schemeClr val="accent3"/>
              </a:buClr>
              <a:buSzPct val="95000"/>
              <a:buFont typeface="Wingdings 2"/>
              <a:buNone/>
              <a:defRPr/>
            </a:pPr>
            <a:r>
              <a:rPr lang="en-US" u="sng" dirty="0">
                <a:solidFill>
                  <a:schemeClr val="bg1"/>
                </a:solidFill>
                <a:latin typeface="+mn-lt"/>
              </a:rPr>
              <a:t>Industry</a:t>
            </a:r>
            <a:r>
              <a:rPr lang="en-US" dirty="0">
                <a:solidFill>
                  <a:schemeClr val="bg1"/>
                </a:solidFill>
                <a:latin typeface="+mn-lt"/>
              </a:rPr>
              <a:t> </a:t>
            </a:r>
          </a:p>
          <a:p>
            <a:pPr marL="274320" indent="-274320" fontAlgn="auto">
              <a:spcAft>
                <a:spcPts val="0"/>
              </a:spcAft>
              <a:buClr>
                <a:schemeClr val="accent3"/>
              </a:buClr>
              <a:buSzPct val="95000"/>
              <a:buFont typeface="Wingdings 2"/>
              <a:buChar char=""/>
              <a:defRPr/>
            </a:pPr>
            <a:r>
              <a:rPr lang="en-US" dirty="0">
                <a:solidFill>
                  <a:schemeClr val="bg1"/>
                </a:solidFill>
                <a:latin typeface="+mn-lt"/>
              </a:rPr>
              <a:t>TEKRAN</a:t>
            </a:r>
          </a:p>
          <a:p>
            <a:pPr marL="274320" indent="-274320" fontAlgn="auto">
              <a:spcAft>
                <a:spcPts val="0"/>
              </a:spcAft>
              <a:buClr>
                <a:schemeClr val="accent3"/>
              </a:buClr>
              <a:buSzPct val="95000"/>
              <a:buFont typeface="Wingdings 2"/>
              <a:buChar char=""/>
              <a:defRPr/>
            </a:pPr>
            <a:r>
              <a:rPr lang="en-US" dirty="0">
                <a:solidFill>
                  <a:schemeClr val="bg1"/>
                </a:solidFill>
                <a:latin typeface="+mn-lt"/>
              </a:rPr>
              <a:t>Electric Power Research Institute</a:t>
            </a:r>
          </a:p>
          <a:p>
            <a:pPr marL="274320" indent="-274320" fontAlgn="auto">
              <a:spcAft>
                <a:spcPts val="0"/>
              </a:spcAft>
              <a:buClr>
                <a:schemeClr val="accent3"/>
              </a:buClr>
              <a:buSzPct val="95000"/>
              <a:buFont typeface="Wingdings 2"/>
              <a:buChar char=""/>
              <a:defRPr/>
            </a:pPr>
            <a:r>
              <a:rPr lang="en-US" dirty="0">
                <a:solidFill>
                  <a:schemeClr val="bg1"/>
                </a:solidFill>
                <a:latin typeface="+mn-lt"/>
              </a:rPr>
              <a:t>Southern Company</a:t>
            </a:r>
          </a:p>
        </p:txBody>
      </p:sp>
      <p:sp>
        <p:nvSpPr>
          <p:cNvPr id="13" name="Content Placeholder 7"/>
          <p:cNvSpPr txBox="1">
            <a:spLocks/>
          </p:cNvSpPr>
          <p:nvPr/>
        </p:nvSpPr>
        <p:spPr>
          <a:xfrm>
            <a:off x="4724400" y="3886200"/>
            <a:ext cx="4343400" cy="2031325"/>
          </a:xfrm>
          <a:prstGeom prst="rect">
            <a:avLst/>
          </a:prstGeom>
        </p:spPr>
        <p:txBody>
          <a:bodyPr wrap="square">
            <a:spAutoFit/>
          </a:bodyPr>
          <a:lstStyle/>
          <a:p>
            <a:pPr fontAlgn="auto">
              <a:spcAft>
                <a:spcPts val="0"/>
              </a:spcAft>
              <a:buClr>
                <a:schemeClr val="accent3"/>
              </a:buClr>
              <a:buSzPct val="95000"/>
              <a:buFont typeface="Wingdings 2"/>
              <a:buNone/>
              <a:defRPr/>
            </a:pPr>
            <a:r>
              <a:rPr lang="en-US" u="sng" dirty="0" smtClean="0">
                <a:solidFill>
                  <a:schemeClr val="bg1"/>
                </a:solidFill>
                <a:latin typeface="+mn-lt"/>
              </a:rPr>
              <a:t>International</a:t>
            </a:r>
            <a:r>
              <a:rPr lang="en-US" dirty="0" smtClean="0">
                <a:solidFill>
                  <a:schemeClr val="bg1"/>
                </a:solidFill>
                <a:latin typeface="+mn-lt"/>
              </a:rPr>
              <a:t> </a:t>
            </a:r>
            <a:endParaRPr lang="en-US" dirty="0">
              <a:solidFill>
                <a:schemeClr val="bg1"/>
              </a:solidFill>
              <a:latin typeface="+mn-lt"/>
            </a:endParaRPr>
          </a:p>
          <a:p>
            <a:pPr marL="274320" indent="-274320" fontAlgn="auto">
              <a:spcAft>
                <a:spcPts val="0"/>
              </a:spcAft>
              <a:buClr>
                <a:schemeClr val="accent3"/>
              </a:buClr>
              <a:buSzPct val="95000"/>
              <a:buFont typeface="Wingdings 2"/>
              <a:buChar char=""/>
              <a:defRPr/>
            </a:pPr>
            <a:r>
              <a:rPr lang="en-US" dirty="0" smtClean="0">
                <a:solidFill>
                  <a:schemeClr val="bg1"/>
                </a:solidFill>
              </a:rPr>
              <a:t>European Commission/GMOS</a:t>
            </a:r>
            <a:endParaRPr lang="en-US" dirty="0">
              <a:solidFill>
                <a:schemeClr val="bg1"/>
              </a:solidFill>
              <a:latin typeface="+mn-lt"/>
            </a:endParaRPr>
          </a:p>
          <a:p>
            <a:pPr marL="274320" indent="-274320" fontAlgn="auto">
              <a:spcAft>
                <a:spcPts val="0"/>
              </a:spcAft>
              <a:buClr>
                <a:schemeClr val="accent3"/>
              </a:buClr>
              <a:buSzPct val="95000"/>
              <a:buFont typeface="Wingdings 2"/>
              <a:buChar char=""/>
              <a:defRPr/>
            </a:pPr>
            <a:r>
              <a:rPr lang="en-US" dirty="0" smtClean="0">
                <a:solidFill>
                  <a:schemeClr val="bg1"/>
                </a:solidFill>
                <a:latin typeface="+mn-lt"/>
              </a:rPr>
              <a:t>Environment Canada</a:t>
            </a:r>
            <a:endParaRPr lang="en-US" dirty="0">
              <a:solidFill>
                <a:schemeClr val="bg1"/>
              </a:solidFill>
              <a:latin typeface="+mn-lt"/>
            </a:endParaRPr>
          </a:p>
          <a:p>
            <a:pPr marL="274320" indent="-274320" fontAlgn="auto">
              <a:spcAft>
                <a:spcPts val="0"/>
              </a:spcAft>
              <a:buClr>
                <a:schemeClr val="accent3"/>
              </a:buClr>
              <a:buSzPct val="95000"/>
              <a:buFont typeface="Wingdings 2"/>
              <a:buChar char=""/>
              <a:defRPr/>
            </a:pPr>
            <a:r>
              <a:rPr lang="en-US" dirty="0" smtClean="0">
                <a:solidFill>
                  <a:schemeClr val="bg1"/>
                </a:solidFill>
              </a:rPr>
              <a:t>Asia-Pacific Mercury Monitoring Network</a:t>
            </a:r>
          </a:p>
          <a:p>
            <a:pPr marL="274320" indent="-274320" fontAlgn="auto">
              <a:spcAft>
                <a:spcPts val="0"/>
              </a:spcAft>
              <a:buClr>
                <a:schemeClr val="accent3"/>
              </a:buClr>
              <a:buSzPct val="95000"/>
              <a:buFont typeface="Wingdings 2"/>
              <a:buChar char=""/>
              <a:defRPr/>
            </a:pPr>
            <a:r>
              <a:rPr lang="en-US" dirty="0" smtClean="0">
                <a:solidFill>
                  <a:schemeClr val="bg1"/>
                </a:solidFill>
              </a:rPr>
              <a:t>EPA Taiwan</a:t>
            </a:r>
          </a:p>
          <a:p>
            <a:pPr marL="274320" indent="-274320" fontAlgn="auto">
              <a:spcAft>
                <a:spcPts val="0"/>
              </a:spcAft>
              <a:buClr>
                <a:schemeClr val="accent3"/>
              </a:buClr>
              <a:buSzPct val="95000"/>
              <a:buFont typeface="Wingdings 2"/>
              <a:buChar char=""/>
              <a:defRPr/>
            </a:pPr>
            <a:r>
              <a:rPr lang="en-US" dirty="0" smtClean="0">
                <a:solidFill>
                  <a:schemeClr val="bg1"/>
                </a:solidFill>
                <a:latin typeface="+mn-lt"/>
              </a:rPr>
              <a:t>National Central University</a:t>
            </a:r>
            <a:r>
              <a:rPr lang="en-US" dirty="0" smtClean="0">
                <a:solidFill>
                  <a:schemeClr val="bg1"/>
                </a:solidFill>
              </a:rPr>
              <a:t> (Taiwan)</a:t>
            </a:r>
          </a:p>
          <a:p>
            <a:pPr marL="274320" indent="-274320" fontAlgn="auto">
              <a:spcAft>
                <a:spcPts val="0"/>
              </a:spcAft>
              <a:buClr>
                <a:schemeClr val="accent3"/>
              </a:buClr>
              <a:buSzPct val="95000"/>
              <a:buFont typeface="Wingdings 2"/>
              <a:buChar char=""/>
              <a:defRPr/>
            </a:pPr>
            <a:r>
              <a:rPr lang="en-US" dirty="0" smtClean="0">
                <a:solidFill>
                  <a:schemeClr val="bg1"/>
                </a:solidFill>
                <a:latin typeface="+mn-lt"/>
              </a:rPr>
              <a:t>University of Toronto</a:t>
            </a:r>
            <a:endParaRPr lang="en-US" dirty="0">
              <a:solidFill>
                <a:schemeClr val="bg1"/>
              </a:solidFill>
              <a:latin typeface="+mn-lt"/>
            </a:endParaRPr>
          </a:p>
        </p:txBody>
      </p:sp>
    </p:spTree>
    <p:extLst>
      <p:ext uri="{BB962C8B-B14F-4D97-AF65-F5344CB8AC3E}">
        <p14:creationId xmlns:p14="http://schemas.microsoft.com/office/powerpoint/2010/main" val="22624732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622"/>
            <a:ext cx="8229600" cy="838200"/>
          </a:xfrm>
        </p:spPr>
        <p:txBody>
          <a:bodyPr tIns="0" bIns="0">
            <a:normAutofit/>
          </a:bodyPr>
          <a:lstStyle/>
          <a:p>
            <a:r>
              <a:rPr lang="en-US" sz="4000" dirty="0" smtClean="0"/>
              <a:t>Remaining Challenges</a:t>
            </a:r>
            <a:endParaRPr lang="en-US" sz="4000" dirty="0"/>
          </a:p>
        </p:txBody>
      </p:sp>
      <p:sp>
        <p:nvSpPr>
          <p:cNvPr id="5" name="Footer Placeholder 4"/>
          <p:cNvSpPr>
            <a:spLocks noGrp="1"/>
          </p:cNvSpPr>
          <p:nvPr>
            <p:ph type="ftr" sz="quarter" idx="10"/>
          </p:nvPr>
        </p:nvSpPr>
        <p:spPr/>
        <p:txBody>
          <a:bodyPr/>
          <a:lstStyle/>
          <a:p>
            <a:r>
              <a:rPr lang="en-US" dirty="0" smtClean="0"/>
              <a:t>ARL Science Review, June 21-23, 2016</a:t>
            </a:r>
            <a:endParaRPr lang="en-US" dirty="0"/>
          </a:p>
        </p:txBody>
      </p:sp>
      <p:sp>
        <p:nvSpPr>
          <p:cNvPr id="6" name="Slide Number Placeholder 5"/>
          <p:cNvSpPr>
            <a:spLocks noGrp="1"/>
          </p:cNvSpPr>
          <p:nvPr>
            <p:ph type="sldNum" sz="quarter" idx="11"/>
          </p:nvPr>
        </p:nvSpPr>
        <p:spPr/>
        <p:txBody>
          <a:bodyPr/>
          <a:lstStyle/>
          <a:p>
            <a:fld id="{66CAC88C-31F3-4764-B964-B930D18D7C5C}" type="slidenum">
              <a:rPr lang="en-US" smtClean="0"/>
              <a:t>17</a:t>
            </a:fld>
            <a:endParaRPr lang="en-US" dirty="0"/>
          </a:p>
        </p:txBody>
      </p:sp>
      <p:pic>
        <p:nvPicPr>
          <p:cNvPr id="102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29350" y="914400"/>
            <a:ext cx="3891494" cy="3566160"/>
          </a:xfrm>
          <a:prstGeom prst="rect">
            <a:avLst/>
          </a:prstGeom>
          <a:solidFill>
            <a:schemeClr val="bg1"/>
          </a:solidFill>
          <a:ln>
            <a:noFill/>
          </a:ln>
          <a:effectLst/>
        </p:spPr>
      </p:pic>
      <p:sp>
        <p:nvSpPr>
          <p:cNvPr id="7" name="Content Placeholder 6"/>
          <p:cNvSpPr>
            <a:spLocks noGrp="1"/>
          </p:cNvSpPr>
          <p:nvPr>
            <p:ph sz="half" idx="2"/>
          </p:nvPr>
        </p:nvSpPr>
        <p:spPr>
          <a:xfrm>
            <a:off x="152400" y="4572000"/>
            <a:ext cx="8839200" cy="1752600"/>
          </a:xfrm>
        </p:spPr>
        <p:txBody>
          <a:bodyPr>
            <a:noAutofit/>
          </a:bodyPr>
          <a:lstStyle/>
          <a:p>
            <a:pPr marL="0" indent="0">
              <a:spcBef>
                <a:spcPts val="0"/>
              </a:spcBef>
              <a:buNone/>
            </a:pPr>
            <a:r>
              <a:rPr lang="en-US" sz="2400" dirty="0" smtClean="0"/>
              <a:t>Recent research has identified artifacts in PBM, GOM measurements </a:t>
            </a:r>
            <a:r>
              <a:rPr lang="en-US" sz="2400" dirty="0" smtClean="0">
                <a:solidFill>
                  <a:srgbClr val="00FF00"/>
                </a:solidFill>
              </a:rPr>
              <a:t>(see poster by Luke).</a:t>
            </a:r>
          </a:p>
          <a:p>
            <a:pPr marL="0" indent="0">
              <a:spcBef>
                <a:spcPts val="0"/>
              </a:spcBef>
              <a:buNone/>
            </a:pPr>
            <a:endParaRPr lang="en-US" sz="2400" dirty="0" smtClean="0">
              <a:solidFill>
                <a:srgbClr val="00FF00"/>
              </a:solidFill>
            </a:endParaRPr>
          </a:p>
          <a:p>
            <a:pPr marL="0" indent="0">
              <a:spcBef>
                <a:spcPts val="0"/>
              </a:spcBef>
              <a:buNone/>
            </a:pPr>
            <a:r>
              <a:rPr lang="en-US" sz="2400" dirty="0" smtClean="0"/>
              <a:t>We developed calibration protocols to assess the severity of these artifacts and biases </a:t>
            </a:r>
            <a:r>
              <a:rPr lang="en-US" sz="2400" dirty="0" smtClean="0">
                <a:solidFill>
                  <a:srgbClr val="00FF00"/>
                </a:solidFill>
              </a:rPr>
              <a:t>(see poster by Kelley).</a:t>
            </a:r>
            <a:endParaRPr lang="en-US" sz="2400" dirty="0">
              <a:solidFill>
                <a:srgbClr val="00FF00"/>
              </a:solidFill>
            </a:endParaRP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7557" y="914399"/>
            <a:ext cx="4915853" cy="3566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7890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ARL Science Review, June 21-23, 2016</a:t>
            </a:r>
            <a:endParaRPr lang="en-US" dirty="0"/>
          </a:p>
        </p:txBody>
      </p:sp>
      <p:sp>
        <p:nvSpPr>
          <p:cNvPr id="3" name="Slide Number Placeholder 2"/>
          <p:cNvSpPr>
            <a:spLocks noGrp="1"/>
          </p:cNvSpPr>
          <p:nvPr>
            <p:ph type="sldNum" sz="quarter" idx="11"/>
          </p:nvPr>
        </p:nvSpPr>
        <p:spPr/>
        <p:txBody>
          <a:bodyPr/>
          <a:lstStyle/>
          <a:p>
            <a:fld id="{66CAC88C-31F3-4764-B964-B930D18D7C5C}" type="slidenum">
              <a:rPr lang="en-US" smtClean="0"/>
              <a:t>18</a:t>
            </a:fld>
            <a:endParaRPr lang="en-US" dirty="0"/>
          </a:p>
        </p:txBody>
      </p:sp>
      <p:sp>
        <p:nvSpPr>
          <p:cNvPr id="4" name="Title 1"/>
          <p:cNvSpPr txBox="1">
            <a:spLocks/>
          </p:cNvSpPr>
          <p:nvPr/>
        </p:nvSpPr>
        <p:spPr>
          <a:xfrm>
            <a:off x="457200" y="152400"/>
            <a:ext cx="8229600" cy="838200"/>
          </a:xfrm>
          <a:prstGeom prst="rect">
            <a:avLst/>
          </a:prstGeom>
        </p:spPr>
        <p:txBody>
          <a:bodyPr tIns="0" bIns="0">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sz="4000" dirty="0" smtClean="0"/>
              <a:t>Future Directions</a:t>
            </a:r>
            <a:endParaRPr lang="en-US" sz="4000" dirty="0"/>
          </a:p>
        </p:txBody>
      </p:sp>
      <p:sp>
        <p:nvSpPr>
          <p:cNvPr id="6" name="Content Placeholder 7"/>
          <p:cNvSpPr txBox="1">
            <a:spLocks/>
          </p:cNvSpPr>
          <p:nvPr/>
        </p:nvSpPr>
        <p:spPr>
          <a:xfrm>
            <a:off x="255234" y="973753"/>
            <a:ext cx="8629650" cy="4893647"/>
          </a:xfrm>
          <a:prstGeom prst="rect">
            <a:avLst/>
          </a:prstGeom>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US" sz="2400" u="sng" dirty="0" smtClean="0"/>
              <a:t>Evaluate, </a:t>
            </a:r>
            <a:r>
              <a:rPr lang="en-US" sz="2400" u="sng" dirty="0" err="1" smtClean="0"/>
              <a:t>intercompare</a:t>
            </a:r>
            <a:r>
              <a:rPr lang="en-US" sz="2400" u="sng" dirty="0" smtClean="0"/>
              <a:t>, and optimize existing</a:t>
            </a:r>
            <a:r>
              <a:rPr lang="en-US" sz="2400" dirty="0" smtClean="0"/>
              <a:t> measurement methods</a:t>
            </a:r>
          </a:p>
          <a:p>
            <a:pPr>
              <a:spcBef>
                <a:spcPts val="0"/>
              </a:spcBef>
            </a:pPr>
            <a:endParaRPr lang="en-US" sz="2400" dirty="0" smtClean="0"/>
          </a:p>
          <a:p>
            <a:pPr>
              <a:spcBef>
                <a:spcPts val="0"/>
              </a:spcBef>
              <a:tabLst>
                <a:tab pos="1658938" algn="l"/>
              </a:tabLst>
            </a:pPr>
            <a:r>
              <a:rPr lang="en-US" sz="2400" u="sng" dirty="0" smtClean="0"/>
              <a:t>Develop new methods</a:t>
            </a:r>
            <a:r>
              <a:rPr lang="en-US" sz="2400" dirty="0" smtClean="0"/>
              <a:t>, e.g., </a:t>
            </a:r>
          </a:p>
          <a:p>
            <a:pPr lvl="1">
              <a:spcBef>
                <a:spcPts val="0"/>
              </a:spcBef>
            </a:pPr>
            <a:r>
              <a:rPr lang="en-US" sz="2400" dirty="0" smtClean="0"/>
              <a:t>pyrolysis-difference method</a:t>
            </a:r>
          </a:p>
          <a:p>
            <a:pPr lvl="1">
              <a:spcBef>
                <a:spcPts val="0"/>
              </a:spcBef>
            </a:pPr>
            <a:r>
              <a:rPr lang="en-US" sz="2400" dirty="0" smtClean="0"/>
              <a:t>relaxed-eddy-accumulation (REA) system for dry deposition</a:t>
            </a:r>
          </a:p>
          <a:p>
            <a:pPr lvl="1">
              <a:spcBef>
                <a:spcPts val="0"/>
              </a:spcBef>
            </a:pPr>
            <a:endParaRPr lang="en-US" sz="2400" dirty="0" smtClean="0"/>
          </a:p>
          <a:p>
            <a:pPr>
              <a:spcBef>
                <a:spcPts val="0"/>
              </a:spcBef>
            </a:pPr>
            <a:r>
              <a:rPr lang="en-US" sz="2400" u="sng" dirty="0" smtClean="0"/>
              <a:t>Additional measurements</a:t>
            </a:r>
            <a:r>
              <a:rPr lang="en-US" sz="2400" dirty="0" smtClean="0"/>
              <a:t> at long-term sites</a:t>
            </a:r>
          </a:p>
          <a:p>
            <a:pPr>
              <a:spcBef>
                <a:spcPts val="0"/>
              </a:spcBef>
            </a:pPr>
            <a:endParaRPr lang="en-US" sz="2400" dirty="0" smtClean="0"/>
          </a:p>
          <a:p>
            <a:pPr lvl="0">
              <a:spcBef>
                <a:spcPts val="0"/>
              </a:spcBef>
            </a:pPr>
            <a:r>
              <a:rPr lang="en-US" sz="2400" u="sng" dirty="0" smtClean="0"/>
              <a:t>Field </a:t>
            </a:r>
            <a:r>
              <a:rPr lang="en-US" sz="2400" u="sng" dirty="0"/>
              <a:t>intensives</a:t>
            </a:r>
            <a:r>
              <a:rPr lang="en-US" sz="2400" dirty="0"/>
              <a:t> </a:t>
            </a:r>
            <a:r>
              <a:rPr lang="en-US" sz="2400" dirty="0" smtClean="0"/>
              <a:t>at ground (and aloft?) for process </a:t>
            </a:r>
            <a:r>
              <a:rPr lang="en-US" sz="2400" dirty="0"/>
              <a:t>studies to address key </a:t>
            </a:r>
            <a:r>
              <a:rPr lang="en-US" sz="2400" dirty="0" smtClean="0"/>
              <a:t>uncertainties</a:t>
            </a:r>
          </a:p>
          <a:p>
            <a:pPr lvl="0">
              <a:spcBef>
                <a:spcPts val="0"/>
              </a:spcBef>
            </a:pPr>
            <a:endParaRPr lang="en-US" sz="2400" dirty="0"/>
          </a:p>
          <a:p>
            <a:pPr>
              <a:spcBef>
                <a:spcPts val="0"/>
              </a:spcBef>
            </a:pPr>
            <a:r>
              <a:rPr lang="en-US" sz="2400" u="sng" dirty="0" smtClean="0"/>
              <a:t>Analysis and publication</a:t>
            </a:r>
            <a:r>
              <a:rPr lang="en-US" sz="2400" dirty="0" smtClean="0"/>
              <a:t> of datasets</a:t>
            </a:r>
            <a:endParaRPr lang="en-US" sz="2400" dirty="0"/>
          </a:p>
        </p:txBody>
      </p:sp>
    </p:spTree>
    <p:extLst>
      <p:ext uri="{BB962C8B-B14F-4D97-AF65-F5344CB8AC3E}">
        <p14:creationId xmlns:p14="http://schemas.microsoft.com/office/powerpoint/2010/main" val="14053603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ARL Science Review, June 21-23, 2016</a:t>
            </a:r>
            <a:endParaRPr lang="en-US" dirty="0"/>
          </a:p>
        </p:txBody>
      </p:sp>
      <p:sp>
        <p:nvSpPr>
          <p:cNvPr id="3" name="Slide Number Placeholder 2"/>
          <p:cNvSpPr>
            <a:spLocks noGrp="1"/>
          </p:cNvSpPr>
          <p:nvPr>
            <p:ph type="sldNum" sz="quarter" idx="11"/>
          </p:nvPr>
        </p:nvSpPr>
        <p:spPr/>
        <p:txBody>
          <a:bodyPr/>
          <a:lstStyle/>
          <a:p>
            <a:fld id="{66CAC88C-31F3-4764-B964-B930D18D7C5C}" type="slidenum">
              <a:rPr lang="en-US" smtClean="0"/>
              <a:t>19</a:t>
            </a:fld>
            <a:endParaRPr lang="en-US" dirty="0"/>
          </a:p>
        </p:txBody>
      </p:sp>
      <p:pic>
        <p:nvPicPr>
          <p:cNvPr id="5" name="Picture 4">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
            <a:ext cx="8229600" cy="5903843"/>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84735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ARL Science Review, June 21-23, 2016</a:t>
            </a:r>
            <a:endParaRPr lang="en-US" dirty="0"/>
          </a:p>
        </p:txBody>
      </p:sp>
      <p:sp>
        <p:nvSpPr>
          <p:cNvPr id="3" name="Slide Number Placeholder 2"/>
          <p:cNvSpPr>
            <a:spLocks noGrp="1"/>
          </p:cNvSpPr>
          <p:nvPr>
            <p:ph type="sldNum" sz="quarter" idx="11"/>
          </p:nvPr>
        </p:nvSpPr>
        <p:spPr/>
        <p:txBody>
          <a:bodyPr/>
          <a:lstStyle/>
          <a:p>
            <a:fld id="{66CAC88C-31F3-4764-B964-B930D18D7C5C}" type="slidenum">
              <a:rPr lang="en-US" smtClean="0"/>
              <a:t>2</a:t>
            </a:fld>
            <a:endParaRPr lang="en-US" dirty="0"/>
          </a:p>
        </p:txBody>
      </p:sp>
      <p:sp>
        <p:nvSpPr>
          <p:cNvPr id="8" name="Content Placeholder 7"/>
          <p:cNvSpPr txBox="1">
            <a:spLocks noGrp="1"/>
          </p:cNvSpPr>
          <p:nvPr>
            <p:ph idx="1"/>
          </p:nvPr>
        </p:nvSpPr>
        <p:spPr>
          <a:xfrm>
            <a:off x="492712" y="1143000"/>
            <a:ext cx="8153400" cy="4598182"/>
          </a:xfrm>
          <a:prstGeom prst="rect">
            <a:avLst/>
          </a:prstGeom>
          <a:noFill/>
        </p:spPr>
        <p:txBody>
          <a:bodyPr wrap="square" rtlCol="0">
            <a:spAutoFit/>
          </a:bodyPr>
          <a:lstStyle/>
          <a:p>
            <a:pPr marL="285750" indent="-285750">
              <a:lnSpc>
                <a:spcPct val="95000"/>
              </a:lnSpc>
              <a:spcBef>
                <a:spcPts val="1200"/>
              </a:spcBef>
              <a:spcAft>
                <a:spcPts val="1200"/>
              </a:spcAft>
              <a:buFont typeface="Arial" panose="020B0604020202020204" pitchFamily="34" charset="0"/>
              <a:buChar char="•"/>
            </a:pPr>
            <a:r>
              <a:rPr lang="en-US" sz="2800" dirty="0" smtClean="0"/>
              <a:t>ARL has a long history of research monitoring</a:t>
            </a:r>
          </a:p>
          <a:p>
            <a:pPr marL="285750" indent="-285750">
              <a:lnSpc>
                <a:spcPct val="95000"/>
              </a:lnSpc>
              <a:spcBef>
                <a:spcPts val="1200"/>
              </a:spcBef>
              <a:spcAft>
                <a:spcPts val="1200"/>
              </a:spcAft>
              <a:buFont typeface="Arial" panose="020B0604020202020204" pitchFamily="34" charset="0"/>
              <a:buChar char="•"/>
            </a:pPr>
            <a:r>
              <a:rPr lang="en-US" sz="2800" dirty="0" smtClean="0"/>
              <a:t>Trend detection in response to regulatory emissions reductions and/or emissions increases (global)</a:t>
            </a:r>
          </a:p>
          <a:p>
            <a:pPr marL="285750" indent="-285750">
              <a:lnSpc>
                <a:spcPct val="95000"/>
              </a:lnSpc>
              <a:spcBef>
                <a:spcPts val="1200"/>
              </a:spcBef>
              <a:spcAft>
                <a:spcPts val="1200"/>
              </a:spcAft>
              <a:buFont typeface="Arial" panose="020B0604020202020204" pitchFamily="34" charset="0"/>
              <a:buChar char="•"/>
            </a:pPr>
            <a:r>
              <a:rPr lang="en-US" sz="2800" dirty="0" smtClean="0"/>
              <a:t>Local/regional/global source attribution and characterization</a:t>
            </a:r>
          </a:p>
          <a:p>
            <a:pPr marL="285750" indent="-285750">
              <a:lnSpc>
                <a:spcPct val="95000"/>
              </a:lnSpc>
              <a:spcBef>
                <a:spcPts val="1200"/>
              </a:spcBef>
              <a:spcAft>
                <a:spcPts val="1200"/>
              </a:spcAft>
            </a:pPr>
            <a:r>
              <a:rPr lang="en-US" sz="2800" dirty="0"/>
              <a:t>Model </a:t>
            </a:r>
            <a:r>
              <a:rPr lang="en-US" sz="2800" dirty="0" smtClean="0"/>
              <a:t>evaluation</a:t>
            </a:r>
          </a:p>
          <a:p>
            <a:pPr marL="285750" indent="-285750">
              <a:lnSpc>
                <a:spcPct val="95000"/>
              </a:lnSpc>
              <a:spcBef>
                <a:spcPts val="1200"/>
              </a:spcBef>
              <a:spcAft>
                <a:spcPts val="1200"/>
              </a:spcAft>
              <a:buFont typeface="Arial" panose="020B0604020202020204" pitchFamily="34" charset="0"/>
              <a:buChar char="•"/>
            </a:pPr>
            <a:r>
              <a:rPr lang="en-US" sz="2800" dirty="0" smtClean="0"/>
              <a:t>Test bed for process &amp; QA studies, method evaluation and development</a:t>
            </a:r>
            <a:endParaRPr lang="en-US" sz="2800" b="1" dirty="0" smtClean="0">
              <a:solidFill>
                <a:schemeClr val="accent1"/>
              </a:solidFill>
            </a:endParaRPr>
          </a:p>
        </p:txBody>
      </p:sp>
      <p:sp>
        <p:nvSpPr>
          <p:cNvPr id="7" name="Title 1"/>
          <p:cNvSpPr>
            <a:spLocks noGrp="1"/>
          </p:cNvSpPr>
          <p:nvPr>
            <p:ph type="title"/>
          </p:nvPr>
        </p:nvSpPr>
        <p:spPr>
          <a:xfrm>
            <a:off x="76200" y="0"/>
            <a:ext cx="9067800" cy="914400"/>
          </a:xfrm>
        </p:spPr>
        <p:txBody>
          <a:bodyPr tIns="0" bIns="0">
            <a:noAutofit/>
          </a:bodyPr>
          <a:lstStyle/>
          <a:p>
            <a:r>
              <a:rPr lang="en-US" sz="4000" dirty="0" smtClean="0"/>
              <a:t>Why Monitor Atmospheric Mercury?</a:t>
            </a:r>
            <a:endParaRPr lang="en-US" sz="4000" dirty="0"/>
          </a:p>
        </p:txBody>
      </p:sp>
    </p:spTree>
    <p:extLst>
      <p:ext uri="{BB962C8B-B14F-4D97-AF65-F5344CB8AC3E}">
        <p14:creationId xmlns:p14="http://schemas.microsoft.com/office/powerpoint/2010/main" val="1811089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dirty="0" smtClean="0"/>
              <a:t>ARL Science Review, June 21-23, 2016</a:t>
            </a:r>
            <a:endParaRPr lang="en-US" dirty="0"/>
          </a:p>
        </p:txBody>
      </p:sp>
      <p:sp>
        <p:nvSpPr>
          <p:cNvPr id="6" name="Slide Number Placeholder 5"/>
          <p:cNvSpPr>
            <a:spLocks noGrp="1"/>
          </p:cNvSpPr>
          <p:nvPr>
            <p:ph type="sldNum" sz="quarter" idx="11"/>
          </p:nvPr>
        </p:nvSpPr>
        <p:spPr/>
        <p:txBody>
          <a:bodyPr/>
          <a:lstStyle/>
          <a:p>
            <a:fld id="{66CAC88C-31F3-4764-B964-B930D18D7C5C}" type="slidenum">
              <a:rPr lang="en-US" smtClean="0"/>
              <a:t>3</a:t>
            </a:fld>
            <a:endParaRPr lang="en-US" dirty="0"/>
          </a:p>
        </p:txBody>
      </p:sp>
      <p:sp>
        <p:nvSpPr>
          <p:cNvPr id="2" name="Title 1"/>
          <p:cNvSpPr>
            <a:spLocks noGrp="1"/>
          </p:cNvSpPr>
          <p:nvPr>
            <p:ph type="title"/>
          </p:nvPr>
        </p:nvSpPr>
        <p:spPr>
          <a:xfrm>
            <a:off x="457200" y="76200"/>
            <a:ext cx="8229600" cy="914400"/>
          </a:xfrm>
        </p:spPr>
        <p:txBody>
          <a:bodyPr>
            <a:normAutofit fontScale="90000"/>
          </a:bodyPr>
          <a:lstStyle/>
          <a:p>
            <a:pPr lvl="0"/>
            <a:r>
              <a:rPr lang="en-US" dirty="0">
                <a:ea typeface="Calibri"/>
                <a:cs typeface="Calibri"/>
                <a:sym typeface="Calibri"/>
              </a:rPr>
              <a:t>Long-Term Mercury </a:t>
            </a:r>
            <a:r>
              <a:rPr lang="en-US" dirty="0" smtClean="0">
                <a:ea typeface="Calibri"/>
                <a:cs typeface="Calibri"/>
                <a:sym typeface="Calibri"/>
              </a:rPr>
              <a:t>Monitoring</a:t>
            </a:r>
            <a:r>
              <a:rPr lang="en-US" sz="4000" dirty="0" smtClean="0">
                <a:ea typeface="Calibri"/>
                <a:cs typeface="Calibri"/>
                <a:sym typeface="Calibri"/>
              </a:rPr>
              <a:t/>
            </a:r>
            <a:br>
              <a:rPr lang="en-US" sz="4000" dirty="0" smtClean="0">
                <a:ea typeface="Calibri"/>
                <a:cs typeface="Calibri"/>
                <a:sym typeface="Calibri"/>
              </a:rPr>
            </a:br>
            <a:r>
              <a:rPr lang="en-US" sz="2700" dirty="0" smtClean="0">
                <a:ea typeface="Calibri"/>
                <a:cs typeface="Calibri"/>
                <a:sym typeface="Calibri"/>
              </a:rPr>
              <a:t>(National Atmospheric Deposition Program)</a:t>
            </a:r>
            <a:endParaRPr lang="en-US" sz="2700" dirty="0"/>
          </a:p>
        </p:txBody>
      </p:sp>
      <p:sp>
        <p:nvSpPr>
          <p:cNvPr id="9" name="Shape 198"/>
          <p:cNvSpPr txBox="1"/>
          <p:nvPr/>
        </p:nvSpPr>
        <p:spPr>
          <a:xfrm>
            <a:off x="5334000" y="1863887"/>
            <a:ext cx="228600" cy="461664"/>
          </a:xfrm>
          <a:prstGeom prst="rect">
            <a:avLst/>
          </a:prstGeom>
          <a:noFill/>
          <a:ln>
            <a:noFill/>
          </a:ln>
        </p:spPr>
        <p:txBody>
          <a:bodyPr lIns="91425" tIns="45700" rIns="91425" bIns="45700" anchor="t" anchorCtr="0">
            <a:noAutofit/>
          </a:bodyPr>
          <a:lstStyle/>
          <a:p>
            <a:pPr marL="0" marR="0" lvl="0" indent="0" algn="l" rtl="0">
              <a:spcBef>
                <a:spcPts val="0"/>
              </a:spcBef>
              <a:buNone/>
            </a:pPr>
            <a:endParaRPr sz="2400" b="1" i="0" u="none" strike="noStrike" cap="none" baseline="0">
              <a:solidFill>
                <a:schemeClr val="dk1"/>
              </a:solidFill>
              <a:latin typeface="Calibri"/>
              <a:ea typeface="Calibri"/>
              <a:cs typeface="Calibri"/>
              <a:sym typeface="Calibri"/>
            </a:endParaRPr>
          </a:p>
        </p:txBody>
      </p:sp>
      <p:sp>
        <p:nvSpPr>
          <p:cNvPr id="10" name="TextBox 9"/>
          <p:cNvSpPr txBox="1"/>
          <p:nvPr/>
        </p:nvSpPr>
        <p:spPr>
          <a:xfrm>
            <a:off x="228601" y="1225335"/>
            <a:ext cx="3657598" cy="4741298"/>
          </a:xfrm>
          <a:prstGeom prst="rect">
            <a:avLst/>
          </a:prstGeom>
          <a:noFill/>
        </p:spPr>
        <p:txBody>
          <a:bodyPr wrap="square" rtlCol="0">
            <a:spAutoFit/>
          </a:bodyPr>
          <a:lstStyle/>
          <a:p>
            <a:pPr>
              <a:lnSpc>
                <a:spcPct val="95000"/>
              </a:lnSpc>
            </a:pPr>
            <a:r>
              <a:rPr lang="en-US" sz="2400" b="1" dirty="0" smtClean="0">
                <a:solidFill>
                  <a:schemeClr val="bg1"/>
                </a:solidFill>
              </a:rPr>
              <a:t>Wet Deposition of Hg</a:t>
            </a:r>
          </a:p>
          <a:p>
            <a:pPr>
              <a:lnSpc>
                <a:spcPct val="95000"/>
              </a:lnSpc>
            </a:pPr>
            <a:r>
              <a:rPr lang="en-US" b="1" dirty="0" smtClean="0">
                <a:solidFill>
                  <a:srgbClr val="FFFF00"/>
                </a:solidFill>
              </a:rPr>
              <a:t>Mercury Deposition Network (MDN)</a:t>
            </a:r>
          </a:p>
          <a:p>
            <a:pPr>
              <a:lnSpc>
                <a:spcPct val="95000"/>
              </a:lnSpc>
            </a:pPr>
            <a:endParaRPr lang="en-US" b="1" dirty="0" smtClean="0">
              <a:solidFill>
                <a:schemeClr val="bg1"/>
              </a:solidFill>
            </a:endParaRPr>
          </a:p>
          <a:p>
            <a:pPr>
              <a:lnSpc>
                <a:spcPct val="95000"/>
              </a:lnSpc>
            </a:pPr>
            <a:r>
              <a:rPr lang="en-US" dirty="0">
                <a:solidFill>
                  <a:schemeClr val="bg1"/>
                </a:solidFill>
              </a:rPr>
              <a:t>Weekly precipitation collection, analysis at a central laboratory</a:t>
            </a:r>
          </a:p>
          <a:p>
            <a:pPr>
              <a:lnSpc>
                <a:spcPct val="95000"/>
              </a:lnSpc>
            </a:pPr>
            <a:endParaRPr lang="en-US" b="1" dirty="0">
              <a:solidFill>
                <a:schemeClr val="bg1"/>
              </a:solidFill>
            </a:endParaRPr>
          </a:p>
          <a:p>
            <a:pPr>
              <a:lnSpc>
                <a:spcPct val="95000"/>
              </a:lnSpc>
            </a:pPr>
            <a:r>
              <a:rPr lang="en-US" dirty="0" smtClean="0">
                <a:solidFill>
                  <a:schemeClr val="bg1"/>
                </a:solidFill>
              </a:rPr>
              <a:t>113 Active Sites</a:t>
            </a:r>
          </a:p>
          <a:p>
            <a:pPr>
              <a:lnSpc>
                <a:spcPct val="95000"/>
              </a:lnSpc>
            </a:pPr>
            <a:endParaRPr lang="en-US" b="1" dirty="0">
              <a:solidFill>
                <a:schemeClr val="bg1"/>
              </a:solidFill>
            </a:endParaRPr>
          </a:p>
          <a:p>
            <a:pPr>
              <a:lnSpc>
                <a:spcPct val="95000"/>
              </a:lnSpc>
            </a:pPr>
            <a:r>
              <a:rPr lang="en-US" sz="2400" b="1" dirty="0" smtClean="0">
                <a:solidFill>
                  <a:schemeClr val="bg1"/>
                </a:solidFill>
              </a:rPr>
              <a:t>Gas- and Aerosol-Phase Hg</a:t>
            </a:r>
          </a:p>
          <a:p>
            <a:pPr>
              <a:lnSpc>
                <a:spcPct val="95000"/>
              </a:lnSpc>
            </a:pPr>
            <a:r>
              <a:rPr lang="en-US" b="1" dirty="0" smtClean="0">
                <a:solidFill>
                  <a:srgbClr val="FFFF00"/>
                </a:solidFill>
              </a:rPr>
              <a:t>Atmospheric Mercury Network (</a:t>
            </a:r>
            <a:r>
              <a:rPr lang="en-US" b="1" dirty="0" err="1" smtClean="0">
                <a:solidFill>
                  <a:srgbClr val="FFFF00"/>
                </a:solidFill>
              </a:rPr>
              <a:t>AMNet</a:t>
            </a:r>
            <a:r>
              <a:rPr lang="en-US" b="1" dirty="0" smtClean="0">
                <a:solidFill>
                  <a:srgbClr val="FFFF00"/>
                </a:solidFill>
              </a:rPr>
              <a:t>) </a:t>
            </a:r>
          </a:p>
          <a:p>
            <a:pPr>
              <a:lnSpc>
                <a:spcPct val="95000"/>
              </a:lnSpc>
            </a:pPr>
            <a:endParaRPr lang="en-US" dirty="0">
              <a:solidFill>
                <a:schemeClr val="bg1"/>
              </a:solidFill>
            </a:endParaRPr>
          </a:p>
          <a:p>
            <a:pPr>
              <a:lnSpc>
                <a:spcPct val="95000"/>
              </a:lnSpc>
            </a:pPr>
            <a:r>
              <a:rPr lang="en-US" dirty="0" smtClean="0">
                <a:solidFill>
                  <a:schemeClr val="bg1"/>
                </a:solidFill>
              </a:rPr>
              <a:t>23 Active Sites</a:t>
            </a:r>
          </a:p>
          <a:p>
            <a:pPr>
              <a:lnSpc>
                <a:spcPct val="95000"/>
              </a:lnSpc>
            </a:pPr>
            <a:endParaRPr lang="en-US" dirty="0" smtClean="0">
              <a:solidFill>
                <a:schemeClr val="bg1"/>
              </a:solidFill>
            </a:endParaRPr>
          </a:p>
          <a:p>
            <a:pPr>
              <a:lnSpc>
                <a:spcPct val="95000"/>
              </a:lnSpc>
            </a:pPr>
            <a:r>
              <a:rPr lang="en-US" dirty="0">
                <a:solidFill>
                  <a:schemeClr val="bg1"/>
                </a:solidFill>
              </a:rPr>
              <a:t>Real-time measurements of mercury </a:t>
            </a:r>
            <a:r>
              <a:rPr lang="en-US" dirty="0" smtClean="0">
                <a:solidFill>
                  <a:schemeClr val="bg1"/>
                </a:solidFill>
              </a:rPr>
              <a:t>species –expensive, technically challenging</a:t>
            </a:r>
            <a:endParaRPr lang="en-US" dirty="0">
              <a:solidFill>
                <a:schemeClr val="bg1"/>
              </a:solidFill>
            </a:endParaRPr>
          </a:p>
        </p:txBody>
      </p:sp>
      <p:pic>
        <p:nvPicPr>
          <p:cNvPr id="11" name="Picture 4">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199" y="1479292"/>
            <a:ext cx="5098473" cy="3657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152400" y="6019800"/>
            <a:ext cx="8786132" cy="355482"/>
          </a:xfrm>
          <a:prstGeom prst="rect">
            <a:avLst/>
          </a:prstGeom>
          <a:noFill/>
        </p:spPr>
        <p:txBody>
          <a:bodyPr wrap="square" rtlCol="0">
            <a:spAutoFit/>
          </a:bodyPr>
          <a:lstStyle/>
          <a:p>
            <a:pPr lvl="0">
              <a:lnSpc>
                <a:spcPct val="95000"/>
              </a:lnSpc>
            </a:pPr>
            <a:r>
              <a:rPr lang="en-US" b="1" dirty="0">
                <a:ln w="2540" cmpd="sng">
                  <a:noFill/>
                </a:ln>
                <a:solidFill>
                  <a:srgbClr val="FFFF00"/>
                </a:solidFill>
                <a:effectLst>
                  <a:outerShdw blurRad="50800" dist="38100" dir="2700000" algn="tl" rotWithShape="0">
                    <a:prstClr val="black">
                      <a:alpha val="40000"/>
                    </a:prstClr>
                  </a:outerShdw>
                </a:effectLst>
              </a:rPr>
              <a:t>ARL </a:t>
            </a:r>
            <a:r>
              <a:rPr lang="en-US" b="1" dirty="0" smtClean="0">
                <a:ln w="2540" cmpd="sng">
                  <a:noFill/>
                </a:ln>
                <a:solidFill>
                  <a:srgbClr val="FFFF00"/>
                </a:solidFill>
                <a:effectLst>
                  <a:outerShdw blurRad="50800" dist="38100" dir="2700000" algn="tl" rotWithShape="0">
                    <a:prstClr val="black">
                      <a:alpha val="40000"/>
                    </a:prstClr>
                  </a:outerShdw>
                </a:effectLst>
              </a:rPr>
              <a:t>operates 3 flagship </a:t>
            </a:r>
            <a:r>
              <a:rPr lang="en-US" b="1" dirty="0" err="1" smtClean="0">
                <a:ln w="2540" cmpd="sng">
                  <a:noFill/>
                </a:ln>
                <a:solidFill>
                  <a:srgbClr val="FFFF00"/>
                </a:solidFill>
                <a:effectLst>
                  <a:outerShdw blurRad="50800" dist="38100" dir="2700000" algn="tl" rotWithShape="0">
                    <a:prstClr val="black">
                      <a:alpha val="40000"/>
                    </a:prstClr>
                  </a:outerShdw>
                </a:effectLst>
              </a:rPr>
              <a:t>AMNet</a:t>
            </a:r>
            <a:r>
              <a:rPr lang="en-US" b="1" dirty="0" smtClean="0">
                <a:ln w="2540" cmpd="sng">
                  <a:noFill/>
                </a:ln>
                <a:solidFill>
                  <a:srgbClr val="FFFF00"/>
                </a:solidFill>
                <a:effectLst>
                  <a:outerShdw blurRad="50800" dist="38100" dir="2700000" algn="tl" rotWithShape="0">
                    <a:prstClr val="black">
                      <a:alpha val="40000"/>
                    </a:prstClr>
                  </a:outerShdw>
                </a:effectLst>
              </a:rPr>
              <a:t> sites </a:t>
            </a:r>
            <a:r>
              <a:rPr lang="en-US" b="1" dirty="0">
                <a:ln w="2540" cmpd="sng">
                  <a:noFill/>
                </a:ln>
                <a:solidFill>
                  <a:srgbClr val="FFFF00"/>
                </a:solidFill>
                <a:effectLst>
                  <a:outerShdw blurRad="50800" dist="38100" dir="2700000" algn="tl" rotWithShape="0">
                    <a:prstClr val="black">
                      <a:alpha val="40000"/>
                    </a:prstClr>
                  </a:outerShdw>
                </a:effectLst>
              </a:rPr>
              <a:t>(Beltsville, MD; Grand Bay NERR, MS; Mauna Loa, </a:t>
            </a:r>
            <a:r>
              <a:rPr lang="en-US" b="1" dirty="0" smtClean="0">
                <a:ln w="2540" cmpd="sng">
                  <a:noFill/>
                </a:ln>
                <a:solidFill>
                  <a:srgbClr val="FFFF00"/>
                </a:solidFill>
                <a:effectLst>
                  <a:outerShdw blurRad="50800" dist="38100" dir="2700000" algn="tl" rotWithShape="0">
                    <a:prstClr val="black">
                      <a:alpha val="40000"/>
                    </a:prstClr>
                  </a:outerShdw>
                </a:effectLst>
              </a:rPr>
              <a:t>HI). </a:t>
            </a:r>
            <a:endParaRPr lang="en-US" b="1" dirty="0">
              <a:ln w="2540" cmpd="sng">
                <a:noFill/>
              </a:ln>
              <a:solidFill>
                <a:srgbClr val="FFFF00"/>
              </a:solidFill>
              <a:effectLst>
                <a:outerShdw blurRad="50800" dist="38100" dir="2700000" algn="tl" rotWithShape="0">
                  <a:prstClr val="black">
                    <a:alpha val="40000"/>
                  </a:prstClr>
                </a:outerShdw>
              </a:effectLst>
            </a:endParaRPr>
          </a:p>
        </p:txBody>
      </p:sp>
      <p:sp>
        <p:nvSpPr>
          <p:cNvPr id="12" name="TextBox 11"/>
          <p:cNvSpPr txBox="1"/>
          <p:nvPr/>
        </p:nvSpPr>
        <p:spPr>
          <a:xfrm>
            <a:off x="4791415" y="5345668"/>
            <a:ext cx="1249060" cy="369332"/>
          </a:xfrm>
          <a:prstGeom prst="rect">
            <a:avLst/>
          </a:prstGeom>
          <a:solidFill>
            <a:schemeClr val="bg1"/>
          </a:solidFill>
          <a:ln>
            <a:solidFill>
              <a:schemeClr val="tx1"/>
            </a:solidFill>
          </a:ln>
        </p:spPr>
        <p:txBody>
          <a:bodyPr wrap="none" rtlCol="0">
            <a:spAutoFit/>
          </a:bodyPr>
          <a:lstStyle/>
          <a:p>
            <a:r>
              <a:rPr lang="en-US" b="1" dirty="0" smtClean="0"/>
              <a:t>Mauna Loa</a:t>
            </a:r>
            <a:endParaRPr lang="en-US" b="1" dirty="0"/>
          </a:p>
        </p:txBody>
      </p:sp>
      <p:sp>
        <p:nvSpPr>
          <p:cNvPr id="13" name="TextBox 12"/>
          <p:cNvSpPr txBox="1"/>
          <p:nvPr/>
        </p:nvSpPr>
        <p:spPr>
          <a:xfrm>
            <a:off x="6059525" y="4377695"/>
            <a:ext cx="1170898" cy="369332"/>
          </a:xfrm>
          <a:prstGeom prst="rect">
            <a:avLst/>
          </a:prstGeom>
          <a:solidFill>
            <a:schemeClr val="bg1"/>
          </a:solidFill>
          <a:ln>
            <a:solidFill>
              <a:schemeClr val="tx1"/>
            </a:solidFill>
          </a:ln>
        </p:spPr>
        <p:txBody>
          <a:bodyPr wrap="none" rtlCol="0">
            <a:spAutoFit/>
          </a:bodyPr>
          <a:lstStyle/>
          <a:p>
            <a:r>
              <a:rPr lang="en-US" b="1" dirty="0" smtClean="0"/>
              <a:t>Grand Bay</a:t>
            </a:r>
            <a:endParaRPr lang="en-US" b="1" dirty="0"/>
          </a:p>
        </p:txBody>
      </p:sp>
      <p:sp>
        <p:nvSpPr>
          <p:cNvPr id="14" name="TextBox 13"/>
          <p:cNvSpPr txBox="1"/>
          <p:nvPr/>
        </p:nvSpPr>
        <p:spPr>
          <a:xfrm>
            <a:off x="7975626" y="2860417"/>
            <a:ext cx="1047146" cy="369332"/>
          </a:xfrm>
          <a:prstGeom prst="rect">
            <a:avLst/>
          </a:prstGeom>
          <a:solidFill>
            <a:schemeClr val="bg1"/>
          </a:solidFill>
          <a:ln>
            <a:solidFill>
              <a:schemeClr val="tx1"/>
            </a:solidFill>
          </a:ln>
        </p:spPr>
        <p:txBody>
          <a:bodyPr wrap="none" rtlCol="0">
            <a:spAutoFit/>
          </a:bodyPr>
          <a:lstStyle/>
          <a:p>
            <a:r>
              <a:rPr lang="en-US" b="1" dirty="0" smtClean="0"/>
              <a:t>Beltsville</a:t>
            </a:r>
            <a:endParaRPr lang="en-US" b="1" dirty="0"/>
          </a:p>
        </p:txBody>
      </p:sp>
      <p:cxnSp>
        <p:nvCxnSpPr>
          <p:cNvPr id="15" name="Straight Arrow Connector 14"/>
          <p:cNvCxnSpPr/>
          <p:nvPr/>
        </p:nvCxnSpPr>
        <p:spPr>
          <a:xfrm flipH="1" flipV="1">
            <a:off x="6642527" y="3984367"/>
            <a:ext cx="4193" cy="32899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7469225" y="3046960"/>
            <a:ext cx="446762"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411825" y="4936867"/>
            <a:ext cx="0" cy="32856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161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7"/>
          <p:cNvSpPr txBox="1">
            <a:spLocks noChangeArrowheads="1"/>
          </p:cNvSpPr>
          <p:nvPr/>
        </p:nvSpPr>
        <p:spPr bwMode="auto">
          <a:xfrm>
            <a:off x="3056934" y="1236521"/>
            <a:ext cx="3267666" cy="1652786"/>
          </a:xfrm>
          <a:prstGeom prst="rect">
            <a:avLst/>
          </a:prstGeom>
          <a:solidFill>
            <a:srgbClr val="E1F2F3"/>
          </a:solidFill>
          <a:ln w="28575">
            <a:solidFill>
              <a:srgbClr val="009DD9"/>
            </a:solidFill>
            <a:miter lim="800000"/>
            <a:headEnd/>
            <a:tailEnd/>
          </a:ln>
        </p:spPr>
        <p:txBody>
          <a:bodyPr anchor="ctr" anchorCtr="1"/>
          <a:lstStyle/>
          <a:p>
            <a:pPr marL="0" marR="0" lvl="0" indent="0" defTabSz="914400" eaLnBrk="1" fontAlgn="base" latinLnBrk="0" hangingPunct="1">
              <a:lnSpc>
                <a:spcPct val="100000"/>
              </a:lnSpc>
              <a:spcBef>
                <a:spcPts val="600"/>
              </a:spcBef>
              <a:spcAft>
                <a:spcPct val="0"/>
              </a:spcAft>
              <a:buClrTx/>
              <a:buSzTx/>
              <a:buFontTx/>
              <a:buNone/>
              <a:tabLst/>
              <a:defRPr/>
            </a:pPr>
            <a:r>
              <a:rPr kumimoji="0" lang="en-US" sz="1600" b="1" i="0" u="sng" strike="noStrike" kern="0" cap="none" spc="0" normalizeH="0" baseline="0" noProof="0" dirty="0" smtClean="0">
                <a:ln>
                  <a:noFill/>
                </a:ln>
                <a:solidFill>
                  <a:srgbClr val="333399"/>
                </a:solidFill>
                <a:effectLst/>
                <a:uLnTx/>
                <a:uFillTx/>
              </a:rPr>
              <a:t>Gaseous</a:t>
            </a:r>
            <a:r>
              <a:rPr kumimoji="0" lang="en-US" sz="1600" b="1" i="0" u="sng" strike="noStrike" kern="0" cap="none" spc="0" normalizeH="0" noProof="0" dirty="0" smtClean="0">
                <a:ln>
                  <a:noFill/>
                </a:ln>
                <a:solidFill>
                  <a:srgbClr val="333399"/>
                </a:solidFill>
                <a:effectLst/>
                <a:uLnTx/>
                <a:uFillTx/>
              </a:rPr>
              <a:t> Ele</a:t>
            </a:r>
            <a:r>
              <a:rPr kumimoji="0" lang="en-US" sz="1600" b="1" i="0" u="sng" strike="noStrike" kern="0" cap="none" spc="0" normalizeH="0" baseline="0" noProof="0" dirty="0" smtClean="0">
                <a:ln>
                  <a:noFill/>
                </a:ln>
                <a:solidFill>
                  <a:srgbClr val="333399"/>
                </a:solidFill>
                <a:effectLst/>
                <a:uLnTx/>
                <a:uFillTx/>
              </a:rPr>
              <a:t>mental Mercury (GEM)</a:t>
            </a:r>
          </a:p>
          <a:p>
            <a:pPr marL="119063" marR="0" lvl="1" indent="0" defTabSz="914400" eaLnBrk="1" fontAlgn="base" latinLnBrk="0" hangingPunct="1">
              <a:lnSpc>
                <a:spcPct val="100000"/>
              </a:lnSpc>
              <a:spcBef>
                <a:spcPts val="600"/>
              </a:spcBef>
              <a:spcAft>
                <a:spcPct val="0"/>
              </a:spcAft>
              <a:buClrTx/>
              <a:buSzTx/>
              <a:buFontTx/>
              <a:buChar char="•"/>
              <a:tabLst/>
              <a:defRPr/>
            </a:pPr>
            <a:r>
              <a:rPr kumimoji="0" lang="en-US" sz="1600" b="1" i="0" u="none" strike="noStrike" kern="0" cap="none" spc="0" normalizeH="0" baseline="0" noProof="0" dirty="0" smtClean="0">
                <a:ln>
                  <a:noFill/>
                </a:ln>
                <a:solidFill>
                  <a:srgbClr val="333399"/>
                </a:solidFill>
                <a:effectLst/>
                <a:uLnTx/>
                <a:uFillTx/>
              </a:rPr>
              <a:t> most of total Hg in atmosphere</a:t>
            </a:r>
          </a:p>
          <a:p>
            <a:pPr marL="119063" marR="0" lvl="1" indent="0" defTabSz="914400" eaLnBrk="1" fontAlgn="base" latinLnBrk="0" hangingPunct="1">
              <a:lnSpc>
                <a:spcPct val="100000"/>
              </a:lnSpc>
              <a:spcBef>
                <a:spcPts val="600"/>
              </a:spcBef>
              <a:spcAft>
                <a:spcPct val="0"/>
              </a:spcAft>
              <a:buClrTx/>
              <a:buSzTx/>
              <a:buFontTx/>
              <a:buChar char="•"/>
              <a:tabLst/>
              <a:defRPr/>
            </a:pPr>
            <a:r>
              <a:rPr kumimoji="0" lang="en-US" sz="1600" b="1" i="0" u="none" strike="noStrike" kern="0" cap="none" spc="0" normalizeH="0" baseline="0" noProof="0" dirty="0" smtClean="0">
                <a:ln>
                  <a:noFill/>
                </a:ln>
                <a:solidFill>
                  <a:srgbClr val="333399"/>
                </a:solidFill>
                <a:effectLst/>
                <a:uLnTx/>
                <a:uFillTx/>
              </a:rPr>
              <a:t> doesn’t easily dry or wet deposit</a:t>
            </a:r>
          </a:p>
          <a:p>
            <a:pPr marL="119063" marR="0" lvl="1" indent="0" defTabSz="914400" eaLnBrk="1" fontAlgn="base" latinLnBrk="0" hangingPunct="1">
              <a:lnSpc>
                <a:spcPct val="100000"/>
              </a:lnSpc>
              <a:spcBef>
                <a:spcPts val="600"/>
              </a:spcBef>
              <a:spcAft>
                <a:spcPct val="0"/>
              </a:spcAft>
              <a:buClrTx/>
              <a:buSzTx/>
              <a:buFontTx/>
              <a:buChar char="•"/>
              <a:tabLst/>
              <a:defRPr/>
            </a:pPr>
            <a:r>
              <a:rPr kumimoji="0" lang="en-US" sz="1600" b="1" i="0" u="none" strike="noStrike" kern="0" cap="none" spc="0" normalizeH="0" baseline="0" noProof="0" dirty="0" smtClean="0">
                <a:ln>
                  <a:noFill/>
                </a:ln>
                <a:solidFill>
                  <a:srgbClr val="333399"/>
                </a:solidFill>
                <a:effectLst/>
                <a:uLnTx/>
                <a:uFillTx/>
              </a:rPr>
              <a:t> globally distributed</a:t>
            </a:r>
          </a:p>
        </p:txBody>
      </p:sp>
      <p:sp>
        <p:nvSpPr>
          <p:cNvPr id="2" name="Footer Placeholder 1"/>
          <p:cNvSpPr>
            <a:spLocks noGrp="1"/>
          </p:cNvSpPr>
          <p:nvPr>
            <p:ph type="ftr" sz="quarter" idx="10"/>
          </p:nvPr>
        </p:nvSpPr>
        <p:spPr/>
        <p:txBody>
          <a:bodyPr/>
          <a:lstStyle/>
          <a:p>
            <a:r>
              <a:rPr lang="en-US" dirty="0" smtClean="0"/>
              <a:t>ARL Science Review, June 21-23, 2016</a:t>
            </a:r>
            <a:endParaRPr lang="en-US" dirty="0"/>
          </a:p>
        </p:txBody>
      </p:sp>
      <p:sp>
        <p:nvSpPr>
          <p:cNvPr id="3" name="Slide Number Placeholder 2"/>
          <p:cNvSpPr>
            <a:spLocks noGrp="1"/>
          </p:cNvSpPr>
          <p:nvPr>
            <p:ph type="sldNum" sz="quarter" idx="11"/>
          </p:nvPr>
        </p:nvSpPr>
        <p:spPr/>
        <p:txBody>
          <a:bodyPr/>
          <a:lstStyle/>
          <a:p>
            <a:fld id="{66CAC88C-31F3-4764-B964-B930D18D7C5C}" type="slidenum">
              <a:rPr lang="en-US" smtClean="0"/>
              <a:t>4</a:t>
            </a:fld>
            <a:endParaRPr lang="en-US" dirty="0"/>
          </a:p>
        </p:txBody>
      </p:sp>
      <p:pic>
        <p:nvPicPr>
          <p:cNvPr id="10" name="Picture 12" descr="MPj04277530000[1]"/>
          <p:cNvPicPr>
            <a:picLocks noChangeAspect="1" noChangeArrowheads="1"/>
          </p:cNvPicPr>
          <p:nvPr/>
        </p:nvPicPr>
        <p:blipFill>
          <a:blip r:embed="rId3" cstate="print"/>
          <a:srcRect b="30234"/>
          <a:stretch>
            <a:fillRect/>
          </a:stretch>
        </p:blipFill>
        <p:spPr bwMode="auto">
          <a:xfrm>
            <a:off x="685800" y="914400"/>
            <a:ext cx="7772400" cy="5334000"/>
          </a:xfrm>
          <a:prstGeom prst="rect">
            <a:avLst/>
          </a:prstGeom>
          <a:noFill/>
          <a:ln w="9525">
            <a:solidFill>
              <a:srgbClr val="04617B"/>
            </a:solidFill>
            <a:miter lim="800000"/>
            <a:headEnd/>
            <a:tailEnd/>
          </a:ln>
        </p:spPr>
      </p:pic>
      <p:sp>
        <p:nvSpPr>
          <p:cNvPr id="8" name="Title 1"/>
          <p:cNvSpPr txBox="1">
            <a:spLocks/>
          </p:cNvSpPr>
          <p:nvPr/>
        </p:nvSpPr>
        <p:spPr>
          <a:xfrm>
            <a:off x="457200" y="76200"/>
            <a:ext cx="8229600" cy="914400"/>
          </a:xfrm>
          <a:prstGeom prst="rect">
            <a:avLst/>
          </a:prstGeom>
        </p:spPr>
        <p:txBody>
          <a:bodyP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sz="4000" dirty="0" smtClean="0">
                <a:ea typeface="Calibri"/>
                <a:cs typeface="Calibri"/>
                <a:sym typeface="Calibri"/>
              </a:rPr>
              <a:t>What We Measure in </a:t>
            </a:r>
            <a:r>
              <a:rPr lang="en-US" sz="4000" dirty="0" err="1" smtClean="0">
                <a:ea typeface="Calibri"/>
                <a:cs typeface="Calibri"/>
                <a:sym typeface="Calibri"/>
              </a:rPr>
              <a:t>AMNet</a:t>
            </a:r>
            <a:endParaRPr lang="en-US" sz="4000" dirty="0"/>
          </a:p>
        </p:txBody>
      </p:sp>
      <p:sp>
        <p:nvSpPr>
          <p:cNvPr id="18" name="TextBox 17"/>
          <p:cNvSpPr txBox="1"/>
          <p:nvPr/>
        </p:nvSpPr>
        <p:spPr>
          <a:xfrm>
            <a:off x="5334000" y="2703576"/>
            <a:ext cx="22860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smtClean="0">
              <a:ln>
                <a:noFill/>
              </a:ln>
              <a:solidFill>
                <a:prstClr val="black"/>
              </a:solidFill>
              <a:effectLst/>
              <a:uLnTx/>
              <a:uFillTx/>
            </a:endParaRPr>
          </a:p>
        </p:txBody>
      </p:sp>
      <p:sp>
        <p:nvSpPr>
          <p:cNvPr id="19" name="Oval 18"/>
          <p:cNvSpPr/>
          <p:nvPr/>
        </p:nvSpPr>
        <p:spPr>
          <a:xfrm>
            <a:off x="3429000" y="2438400"/>
            <a:ext cx="2286000" cy="2286000"/>
          </a:xfrm>
          <a:prstGeom prst="ellipse">
            <a:avLst/>
          </a:prstGeom>
          <a:noFill/>
          <a:ln w="1397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1" name="Text Box 7"/>
          <p:cNvSpPr txBox="1">
            <a:spLocks noChangeArrowheads="1"/>
          </p:cNvSpPr>
          <p:nvPr/>
        </p:nvSpPr>
        <p:spPr bwMode="auto">
          <a:xfrm>
            <a:off x="2667000" y="1505625"/>
            <a:ext cx="3657600" cy="1652786"/>
          </a:xfrm>
          <a:prstGeom prst="rect">
            <a:avLst/>
          </a:prstGeom>
          <a:solidFill>
            <a:srgbClr val="E1F2F3"/>
          </a:solidFill>
          <a:ln w="28575">
            <a:solidFill>
              <a:srgbClr val="009DD9"/>
            </a:solidFill>
            <a:miter lim="800000"/>
            <a:headEnd/>
            <a:tailEnd/>
          </a:ln>
        </p:spPr>
        <p:txBody>
          <a:bodyPr tIns="45720" bIns="45720" anchor="ctr" anchorCtr="1"/>
          <a:lstStyle/>
          <a:p>
            <a:pPr marL="0" marR="0" lvl="0" indent="0" defTabSz="914400" eaLnBrk="1" fontAlgn="base" latinLnBrk="0" hangingPunct="1">
              <a:lnSpc>
                <a:spcPct val="100000"/>
              </a:lnSpc>
              <a:spcBef>
                <a:spcPts val="600"/>
              </a:spcBef>
              <a:spcAft>
                <a:spcPct val="0"/>
              </a:spcAft>
              <a:buClrTx/>
              <a:buSzTx/>
              <a:buFontTx/>
              <a:buNone/>
              <a:tabLst/>
              <a:defRPr/>
            </a:pPr>
            <a:r>
              <a:rPr kumimoji="0" lang="en-US" sz="1600" b="1" i="0" u="sng" strike="noStrike" kern="0" cap="none" spc="0" normalizeH="0" baseline="0" noProof="0" dirty="0" smtClean="0">
                <a:ln>
                  <a:noFill/>
                </a:ln>
                <a:solidFill>
                  <a:srgbClr val="333399"/>
                </a:solidFill>
                <a:effectLst/>
                <a:uLnTx/>
                <a:uFillTx/>
              </a:rPr>
              <a:t>Gaseous Elemental Mercury (GEM)</a:t>
            </a:r>
          </a:p>
          <a:p>
            <a:pPr marL="0" marR="0" lvl="1" indent="0" defTabSz="914400" eaLnBrk="1" fontAlgn="base" latinLnBrk="0" hangingPunct="1">
              <a:lnSpc>
                <a:spcPct val="100000"/>
              </a:lnSpc>
              <a:spcAft>
                <a:spcPct val="0"/>
              </a:spcAft>
              <a:buClrTx/>
              <a:buSzTx/>
              <a:buFontTx/>
              <a:buChar char="•"/>
              <a:tabLst/>
              <a:defRPr/>
            </a:pPr>
            <a:r>
              <a:rPr kumimoji="0" lang="en-US" sz="1600" b="1" i="0" u="none" strike="noStrike" kern="0" cap="none" spc="0" normalizeH="0" baseline="0" noProof="0" dirty="0" smtClean="0">
                <a:ln>
                  <a:noFill/>
                </a:ln>
                <a:solidFill>
                  <a:srgbClr val="333399"/>
                </a:solidFill>
                <a:effectLst/>
                <a:uLnTx/>
                <a:uFillTx/>
              </a:rPr>
              <a:t> 95% + of total Hg in atmosphere</a:t>
            </a:r>
          </a:p>
          <a:p>
            <a:pPr marL="0" marR="0" lvl="1" indent="0" defTabSz="914400" eaLnBrk="1" fontAlgn="base" latinLnBrk="0" hangingPunct="1">
              <a:lnSpc>
                <a:spcPct val="100000"/>
              </a:lnSpc>
              <a:spcAft>
                <a:spcPct val="0"/>
              </a:spcAft>
              <a:buClrTx/>
              <a:buSzTx/>
              <a:buFontTx/>
              <a:buChar char="•"/>
              <a:tabLst/>
              <a:defRPr/>
            </a:pPr>
            <a:r>
              <a:rPr kumimoji="0" lang="en-US" sz="1600" b="1" i="0" u="none" strike="noStrike" kern="0" cap="none" spc="0" normalizeH="0" baseline="0" noProof="0" dirty="0" smtClean="0">
                <a:ln>
                  <a:noFill/>
                </a:ln>
                <a:solidFill>
                  <a:srgbClr val="333399"/>
                </a:solidFill>
                <a:effectLst/>
                <a:uLnTx/>
                <a:uFillTx/>
              </a:rPr>
              <a:t> largely inert: doesn’t easily deposit</a:t>
            </a:r>
          </a:p>
          <a:p>
            <a:pPr marL="0" marR="0" lvl="1" indent="0" defTabSz="914400" eaLnBrk="1" fontAlgn="base" latinLnBrk="0" hangingPunct="1">
              <a:lnSpc>
                <a:spcPct val="100000"/>
              </a:lnSpc>
              <a:spcAft>
                <a:spcPct val="0"/>
              </a:spcAft>
              <a:buClrTx/>
              <a:buSzTx/>
              <a:buFontTx/>
              <a:buChar char="•"/>
              <a:tabLst/>
              <a:defRPr/>
            </a:pPr>
            <a:r>
              <a:rPr lang="en-US" sz="1600" b="1" kern="0" dirty="0">
                <a:solidFill>
                  <a:srgbClr val="333399"/>
                </a:solidFill>
              </a:rPr>
              <a:t> </a:t>
            </a:r>
            <a:r>
              <a:rPr lang="en-US" sz="1600" b="1" kern="0" dirty="0" smtClean="0">
                <a:solidFill>
                  <a:srgbClr val="333399"/>
                </a:solidFill>
              </a:rPr>
              <a:t>lifetime ~6 to 12 months</a:t>
            </a:r>
            <a:endParaRPr kumimoji="0" lang="en-US" sz="1600" b="1" i="0" u="none" strike="noStrike" kern="0" cap="none" spc="0" normalizeH="0" baseline="0" noProof="0" dirty="0" smtClean="0">
              <a:ln>
                <a:noFill/>
              </a:ln>
              <a:solidFill>
                <a:srgbClr val="333399"/>
              </a:solidFill>
              <a:effectLst/>
              <a:uLnTx/>
              <a:uFillTx/>
            </a:endParaRPr>
          </a:p>
          <a:p>
            <a:pPr marL="0" marR="0" lvl="1" indent="0" defTabSz="914400" eaLnBrk="1" fontAlgn="base" latinLnBrk="0" hangingPunct="1">
              <a:lnSpc>
                <a:spcPct val="100000"/>
              </a:lnSpc>
              <a:spcAft>
                <a:spcPct val="0"/>
              </a:spcAft>
              <a:buClrTx/>
              <a:buSzTx/>
              <a:buFontTx/>
              <a:buChar char="•"/>
              <a:tabLst/>
              <a:defRPr/>
            </a:pPr>
            <a:r>
              <a:rPr kumimoji="0" lang="en-US" sz="1600" b="1" i="0" u="none" strike="noStrike" kern="0" cap="none" spc="0" normalizeH="0" baseline="0" noProof="0" dirty="0" smtClean="0">
                <a:ln>
                  <a:noFill/>
                </a:ln>
                <a:solidFill>
                  <a:srgbClr val="333399"/>
                </a:solidFill>
                <a:effectLst/>
                <a:uLnTx/>
                <a:uFillTx/>
              </a:rPr>
              <a:t> globally distributed ~1.3</a:t>
            </a:r>
            <a:r>
              <a:rPr kumimoji="0" lang="en-US" sz="1600" b="1" i="0" u="none" strike="noStrike" kern="0" cap="none" spc="0" normalizeH="0" noProof="0" dirty="0" smtClean="0">
                <a:ln>
                  <a:noFill/>
                </a:ln>
                <a:solidFill>
                  <a:srgbClr val="333399"/>
                </a:solidFill>
                <a:effectLst/>
                <a:uLnTx/>
                <a:uFillTx/>
              </a:rPr>
              <a:t> ng m-3 in NH</a:t>
            </a:r>
            <a:endParaRPr kumimoji="0" lang="en-US" sz="1600" b="1" i="0" u="none" strike="noStrike" kern="0" cap="none" spc="0" normalizeH="0" baseline="30000" noProof="0" dirty="0" smtClean="0">
              <a:ln>
                <a:noFill/>
              </a:ln>
              <a:solidFill>
                <a:srgbClr val="333399"/>
              </a:solidFill>
              <a:effectLst/>
              <a:uLnTx/>
              <a:uFillTx/>
            </a:endParaRPr>
          </a:p>
        </p:txBody>
      </p:sp>
      <p:sp>
        <p:nvSpPr>
          <p:cNvPr id="16" name="Text Box 12" descr="50%"/>
          <p:cNvSpPr txBox="1">
            <a:spLocks noChangeArrowheads="1"/>
          </p:cNvSpPr>
          <p:nvPr/>
        </p:nvSpPr>
        <p:spPr bwMode="auto">
          <a:xfrm>
            <a:off x="939942" y="3886200"/>
            <a:ext cx="3251058" cy="1828800"/>
          </a:xfrm>
          <a:prstGeom prst="rect">
            <a:avLst/>
          </a:prstGeom>
          <a:pattFill prst="pct50">
            <a:fgClr>
              <a:srgbClr val="FFDDD5"/>
            </a:fgClr>
            <a:bgClr>
              <a:srgbClr val="FFFFFF"/>
            </a:bgClr>
          </a:pattFill>
          <a:ln w="28575">
            <a:solidFill>
              <a:srgbClr val="D22800"/>
            </a:solidFill>
            <a:miter lim="800000"/>
            <a:headEnd/>
            <a:tailEnd/>
          </a:ln>
        </p:spPr>
        <p:txBody>
          <a:bodyPr anchor="ctr" anchorCtr="1"/>
          <a:lstStyle/>
          <a:p>
            <a:pPr marL="0" marR="0" lvl="0" indent="0" defTabSz="914400" eaLnBrk="1" fontAlgn="base" latinLnBrk="0" hangingPunct="1">
              <a:lnSpc>
                <a:spcPct val="100000"/>
              </a:lnSpc>
              <a:spcAft>
                <a:spcPct val="0"/>
              </a:spcAft>
              <a:buClrTx/>
              <a:buSzTx/>
              <a:buFontTx/>
              <a:buNone/>
              <a:tabLst/>
              <a:defRPr/>
            </a:pPr>
            <a:r>
              <a:rPr kumimoji="0" lang="en-US" sz="1600" b="1" i="0" u="sng" strike="noStrike" kern="0" cap="none" spc="0" normalizeH="0" baseline="0" noProof="0" dirty="0" smtClean="0">
                <a:ln>
                  <a:noFill/>
                </a:ln>
                <a:solidFill>
                  <a:srgbClr val="D22800"/>
                </a:solidFill>
                <a:effectLst/>
                <a:uLnTx/>
                <a:uFillTx/>
              </a:rPr>
              <a:t>Gaseous Oxidized</a:t>
            </a:r>
            <a:r>
              <a:rPr kumimoji="0" lang="en-US" sz="1600" b="1" i="0" u="sng" strike="noStrike" kern="0" cap="none" spc="0" normalizeH="0" noProof="0" dirty="0" smtClean="0">
                <a:ln>
                  <a:noFill/>
                </a:ln>
                <a:solidFill>
                  <a:srgbClr val="D22800"/>
                </a:solidFill>
                <a:effectLst/>
                <a:uLnTx/>
                <a:uFillTx/>
              </a:rPr>
              <a:t> </a:t>
            </a:r>
            <a:r>
              <a:rPr kumimoji="0" lang="en-US" sz="1600" b="1" i="0" u="sng" strike="noStrike" kern="0" cap="none" spc="0" normalizeH="0" baseline="0" noProof="0" dirty="0" smtClean="0">
                <a:ln>
                  <a:noFill/>
                </a:ln>
                <a:solidFill>
                  <a:srgbClr val="D22800"/>
                </a:solidFill>
                <a:effectLst/>
                <a:uLnTx/>
                <a:uFillTx/>
              </a:rPr>
              <a:t>Mercury (GOM)</a:t>
            </a:r>
          </a:p>
          <a:p>
            <a:pPr marL="174625" marR="0" lvl="1" indent="0" defTabSz="914400" eaLnBrk="1" fontAlgn="base" latinLnBrk="0" hangingPunct="1">
              <a:lnSpc>
                <a:spcPct val="100000"/>
              </a:lnSpc>
              <a:spcAft>
                <a:spcPct val="0"/>
              </a:spcAft>
              <a:buClrTx/>
              <a:buSzTx/>
              <a:buFontTx/>
              <a:buChar char="•"/>
              <a:tabLst/>
              <a:defRPr/>
            </a:pPr>
            <a:r>
              <a:rPr kumimoji="0" lang="en-US" sz="1600" b="1" i="0" u="none" strike="noStrike" kern="0" cap="none" spc="0" normalizeH="0" baseline="0" noProof="0" dirty="0" smtClean="0">
                <a:ln>
                  <a:noFill/>
                </a:ln>
                <a:solidFill>
                  <a:srgbClr val="D22800"/>
                </a:solidFill>
                <a:effectLst/>
                <a:uLnTx/>
                <a:uFillTx/>
              </a:rPr>
              <a:t> a few % of total Hg (</a:t>
            </a:r>
            <a:r>
              <a:rPr kumimoji="0" lang="en-US" sz="1600" b="1" i="0" u="none" strike="noStrike" kern="0" cap="none" spc="0" normalizeH="0" baseline="0" noProof="0" dirty="0" err="1" smtClean="0">
                <a:ln>
                  <a:noFill/>
                </a:ln>
                <a:solidFill>
                  <a:srgbClr val="D22800"/>
                </a:solidFill>
                <a:effectLst/>
                <a:uLnTx/>
                <a:uFillTx/>
              </a:rPr>
              <a:t>pg</a:t>
            </a:r>
            <a:r>
              <a:rPr kumimoji="0" lang="en-US" sz="1600" b="1" i="0" u="none" strike="noStrike" kern="0" cap="none" spc="0" normalizeH="0" baseline="0" noProof="0" dirty="0" smtClean="0">
                <a:ln>
                  <a:noFill/>
                </a:ln>
                <a:solidFill>
                  <a:srgbClr val="D22800"/>
                </a:solidFill>
                <a:effectLst/>
                <a:uLnTx/>
                <a:uFillTx/>
              </a:rPr>
              <a:t> m</a:t>
            </a:r>
            <a:r>
              <a:rPr kumimoji="0" lang="en-US" sz="1600" b="1" i="0" u="none" strike="noStrike" kern="0" cap="none" spc="0" normalizeH="0" baseline="30000" noProof="0" dirty="0" smtClean="0">
                <a:ln>
                  <a:noFill/>
                </a:ln>
                <a:solidFill>
                  <a:srgbClr val="D22800"/>
                </a:solidFill>
                <a:effectLst/>
                <a:uLnTx/>
                <a:uFillTx/>
              </a:rPr>
              <a:t>-3</a:t>
            </a:r>
            <a:r>
              <a:rPr kumimoji="0" lang="en-US" sz="1600" b="1" i="0" u="none" strike="noStrike" kern="0" cap="none" spc="0" normalizeH="0" baseline="0" noProof="0" dirty="0" smtClean="0">
                <a:ln>
                  <a:noFill/>
                </a:ln>
                <a:solidFill>
                  <a:srgbClr val="D22800"/>
                </a:solidFill>
                <a:effectLst/>
                <a:uLnTx/>
                <a:uFillTx/>
              </a:rPr>
              <a:t>)</a:t>
            </a:r>
          </a:p>
          <a:p>
            <a:pPr marL="174625" marR="0" lvl="1" indent="0" defTabSz="914400" eaLnBrk="1" fontAlgn="base" latinLnBrk="0" hangingPunct="1">
              <a:lnSpc>
                <a:spcPct val="100000"/>
              </a:lnSpc>
              <a:spcAft>
                <a:spcPct val="0"/>
              </a:spcAft>
              <a:buClrTx/>
              <a:buSzTx/>
              <a:buFontTx/>
              <a:buChar char="•"/>
              <a:tabLst/>
              <a:defRPr/>
            </a:pPr>
            <a:r>
              <a:rPr kumimoji="0" lang="en-US" sz="1600" b="1" i="0" u="none" strike="noStrike" kern="0" cap="none" spc="0" normalizeH="0" baseline="0" noProof="0" dirty="0" smtClean="0">
                <a:ln>
                  <a:noFill/>
                </a:ln>
                <a:solidFill>
                  <a:srgbClr val="D22800"/>
                </a:solidFill>
                <a:effectLst/>
                <a:uLnTx/>
                <a:uFillTx/>
              </a:rPr>
              <a:t> oxidized Hg (HgCl</a:t>
            </a:r>
            <a:r>
              <a:rPr kumimoji="0" lang="en-US" sz="1600" b="1" i="0" u="none" strike="noStrike" kern="0" cap="none" spc="0" normalizeH="0" baseline="-25000" noProof="0" dirty="0" smtClean="0">
                <a:ln>
                  <a:noFill/>
                </a:ln>
                <a:solidFill>
                  <a:srgbClr val="D22800"/>
                </a:solidFill>
                <a:effectLst/>
                <a:uLnTx/>
                <a:uFillTx/>
              </a:rPr>
              <a:t>2</a:t>
            </a:r>
            <a:r>
              <a:rPr kumimoji="0" lang="en-US" sz="1600" b="1" i="0" u="none" strike="noStrike" kern="0" cap="none" spc="0" normalizeH="0" baseline="0" noProof="0" dirty="0" smtClean="0">
                <a:ln>
                  <a:noFill/>
                </a:ln>
                <a:solidFill>
                  <a:srgbClr val="D22800"/>
                </a:solidFill>
                <a:effectLst/>
                <a:uLnTx/>
                <a:uFillTx/>
              </a:rPr>
              <a:t>, others)</a:t>
            </a:r>
          </a:p>
          <a:p>
            <a:pPr marL="174625" marR="0" lvl="1" indent="0" defTabSz="914400" eaLnBrk="1" fontAlgn="base" latinLnBrk="0" hangingPunct="1">
              <a:lnSpc>
                <a:spcPct val="100000"/>
              </a:lnSpc>
              <a:spcAft>
                <a:spcPct val="0"/>
              </a:spcAft>
              <a:buClrTx/>
              <a:buSzTx/>
              <a:buFontTx/>
              <a:buChar char="•"/>
              <a:tabLst/>
              <a:defRPr/>
            </a:pPr>
            <a:r>
              <a:rPr kumimoji="0" lang="en-US" sz="1600" b="1" i="0" u="none" strike="noStrike" kern="0" cap="none" spc="0" normalizeH="0" baseline="0" noProof="0" dirty="0" smtClean="0">
                <a:ln>
                  <a:noFill/>
                </a:ln>
                <a:solidFill>
                  <a:srgbClr val="D22800"/>
                </a:solidFill>
                <a:effectLst/>
                <a:uLnTx/>
                <a:uFillTx/>
              </a:rPr>
              <a:t> </a:t>
            </a:r>
            <a:r>
              <a:rPr kumimoji="0" lang="en-US" sz="1600" b="1" i="1" u="none" strike="noStrike" kern="0" cap="none" spc="0" normalizeH="0" baseline="0" noProof="0" dirty="0" smtClean="0">
                <a:ln>
                  <a:noFill/>
                </a:ln>
                <a:solidFill>
                  <a:srgbClr val="D22800"/>
                </a:solidFill>
                <a:effectLst/>
                <a:uLnTx/>
                <a:uFillTx/>
              </a:rPr>
              <a:t>very</a:t>
            </a:r>
            <a:r>
              <a:rPr kumimoji="0" lang="en-US" sz="1600" b="1" i="0" u="none" strike="noStrike" kern="0" cap="none" spc="0" normalizeH="0" baseline="0" noProof="0" dirty="0" smtClean="0">
                <a:ln>
                  <a:noFill/>
                </a:ln>
                <a:solidFill>
                  <a:srgbClr val="D22800"/>
                </a:solidFill>
                <a:effectLst/>
                <a:uLnTx/>
                <a:uFillTx/>
              </a:rPr>
              <a:t> water soluble and “sticky”</a:t>
            </a:r>
          </a:p>
          <a:p>
            <a:pPr marL="174625" marR="0" lvl="1" indent="0" defTabSz="914400" eaLnBrk="1" fontAlgn="base" latinLnBrk="0" hangingPunct="1">
              <a:lnSpc>
                <a:spcPct val="100000"/>
              </a:lnSpc>
              <a:spcAft>
                <a:spcPct val="0"/>
              </a:spcAft>
              <a:buClrTx/>
              <a:buSzTx/>
              <a:buFontTx/>
              <a:buChar char="•"/>
              <a:tabLst/>
              <a:defRPr/>
            </a:pPr>
            <a:r>
              <a:rPr lang="en-US" sz="1600" b="1" kern="0" dirty="0">
                <a:solidFill>
                  <a:srgbClr val="D22800"/>
                </a:solidFill>
              </a:rPr>
              <a:t> </a:t>
            </a:r>
            <a:r>
              <a:rPr lang="en-US" sz="1600" b="1" kern="0" dirty="0" smtClean="0">
                <a:solidFill>
                  <a:srgbClr val="D22800"/>
                </a:solidFill>
              </a:rPr>
              <a:t>lifetime of a few days in PBL</a:t>
            </a:r>
            <a:endParaRPr kumimoji="0" lang="en-US" sz="1600" b="1" i="0" u="none" strike="noStrike" kern="0" cap="none" spc="0" normalizeH="0" baseline="0" noProof="0" dirty="0" smtClean="0">
              <a:ln>
                <a:noFill/>
              </a:ln>
              <a:solidFill>
                <a:srgbClr val="D22800"/>
              </a:solidFill>
              <a:effectLst/>
              <a:uLnTx/>
              <a:uFillTx/>
            </a:endParaRPr>
          </a:p>
          <a:p>
            <a:pPr marL="174625" marR="0" lvl="1" indent="0" defTabSz="914400" eaLnBrk="1" fontAlgn="base" latinLnBrk="0" hangingPunct="1">
              <a:lnSpc>
                <a:spcPct val="100000"/>
              </a:lnSpc>
              <a:spcAft>
                <a:spcPct val="0"/>
              </a:spcAft>
              <a:buClrTx/>
              <a:buSzTx/>
              <a:buFontTx/>
              <a:buChar char="•"/>
              <a:tabLst/>
              <a:defRPr/>
            </a:pPr>
            <a:r>
              <a:rPr kumimoji="0" lang="en-US" sz="1600" b="1" i="0" u="none" strike="noStrike" kern="0" cap="none" spc="0" normalizeH="0" baseline="0" noProof="0" dirty="0" smtClean="0">
                <a:ln>
                  <a:noFill/>
                </a:ln>
                <a:solidFill>
                  <a:srgbClr val="D22800"/>
                </a:solidFill>
                <a:effectLst/>
                <a:uLnTx/>
                <a:uFillTx/>
              </a:rPr>
              <a:t> bioavailable</a:t>
            </a:r>
          </a:p>
        </p:txBody>
      </p:sp>
      <p:sp>
        <p:nvSpPr>
          <p:cNvPr id="17" name="Text Box 17"/>
          <p:cNvSpPr txBox="1">
            <a:spLocks noChangeArrowheads="1"/>
          </p:cNvSpPr>
          <p:nvPr/>
        </p:nvSpPr>
        <p:spPr bwMode="auto">
          <a:xfrm>
            <a:off x="4952064" y="3886200"/>
            <a:ext cx="3201336" cy="1828800"/>
          </a:xfrm>
          <a:prstGeom prst="rect">
            <a:avLst/>
          </a:prstGeom>
          <a:solidFill>
            <a:srgbClr val="FFFFB3"/>
          </a:solidFill>
          <a:ln w="28575">
            <a:solidFill>
              <a:srgbClr val="663300"/>
            </a:solidFill>
            <a:miter lim="800000"/>
            <a:headEnd/>
            <a:tailEnd/>
          </a:ln>
        </p:spPr>
        <p:txBody>
          <a:bodyPr anchor="ctr" anchorCtr="1"/>
          <a:lstStyle/>
          <a:p>
            <a:pPr marL="0" marR="0" lvl="0" indent="0" defTabSz="914400" eaLnBrk="1" fontAlgn="base" latinLnBrk="0" hangingPunct="1">
              <a:lnSpc>
                <a:spcPct val="100000"/>
              </a:lnSpc>
              <a:spcAft>
                <a:spcPct val="0"/>
              </a:spcAft>
              <a:buClrTx/>
              <a:buSzTx/>
              <a:buFontTx/>
              <a:buNone/>
              <a:tabLst/>
              <a:defRPr/>
            </a:pPr>
            <a:r>
              <a:rPr kumimoji="0" lang="en-US" sz="1600" b="1" i="0" u="sng" strike="noStrike" kern="0" cap="none" spc="0" normalizeH="0" baseline="0" noProof="0" dirty="0" smtClean="0">
                <a:ln>
                  <a:noFill/>
                </a:ln>
                <a:solidFill>
                  <a:srgbClr val="663300"/>
                </a:solidFill>
                <a:effectLst/>
                <a:uLnTx/>
                <a:uFillTx/>
              </a:rPr>
              <a:t>Particulate-Bound</a:t>
            </a:r>
            <a:r>
              <a:rPr kumimoji="0" lang="en-US" sz="1600" b="1" i="0" u="sng" strike="noStrike" kern="0" cap="none" spc="0" normalizeH="0" noProof="0" dirty="0" smtClean="0">
                <a:ln>
                  <a:noFill/>
                </a:ln>
                <a:solidFill>
                  <a:srgbClr val="663300"/>
                </a:solidFill>
                <a:effectLst/>
                <a:uLnTx/>
                <a:uFillTx/>
              </a:rPr>
              <a:t> </a:t>
            </a:r>
            <a:r>
              <a:rPr kumimoji="0" lang="en-US" sz="1600" b="1" i="0" u="sng" strike="noStrike" kern="0" cap="none" spc="0" normalizeH="0" baseline="0" noProof="0" dirty="0" smtClean="0">
                <a:ln>
                  <a:noFill/>
                </a:ln>
                <a:solidFill>
                  <a:srgbClr val="663300"/>
                </a:solidFill>
                <a:effectLst/>
                <a:uLnTx/>
                <a:uFillTx/>
              </a:rPr>
              <a:t>Mercury (PBM)</a:t>
            </a:r>
          </a:p>
          <a:p>
            <a:pPr marL="119063" marR="0" lvl="1" indent="0" defTabSz="914400" eaLnBrk="1" fontAlgn="base" latinLnBrk="0" hangingPunct="1">
              <a:lnSpc>
                <a:spcPct val="100000"/>
              </a:lnSpc>
              <a:spcAft>
                <a:spcPct val="0"/>
              </a:spcAft>
              <a:buClrTx/>
              <a:buSzTx/>
              <a:buFontTx/>
              <a:buChar char="•"/>
              <a:tabLst/>
              <a:defRPr/>
            </a:pPr>
            <a:r>
              <a:rPr kumimoji="0" lang="en-US" sz="1600" b="1" i="0" u="none" strike="noStrike" kern="0" cap="none" spc="0" normalizeH="0" baseline="0" noProof="0" dirty="0" smtClean="0">
                <a:ln>
                  <a:noFill/>
                </a:ln>
                <a:solidFill>
                  <a:srgbClr val="663300"/>
                </a:solidFill>
                <a:effectLst/>
                <a:uLnTx/>
                <a:uFillTx/>
              </a:rPr>
              <a:t> a few % of total Hg (</a:t>
            </a:r>
            <a:r>
              <a:rPr kumimoji="0" lang="en-US" sz="1600" b="1" i="0" u="none" strike="noStrike" kern="0" cap="none" spc="0" normalizeH="0" baseline="0" noProof="0" dirty="0" err="1" smtClean="0">
                <a:ln>
                  <a:noFill/>
                </a:ln>
                <a:solidFill>
                  <a:srgbClr val="663300"/>
                </a:solidFill>
                <a:effectLst/>
                <a:uLnTx/>
                <a:uFillTx/>
              </a:rPr>
              <a:t>pg</a:t>
            </a:r>
            <a:r>
              <a:rPr kumimoji="0" lang="en-US" sz="1600" b="1" i="0" u="none" strike="noStrike" kern="0" cap="none" spc="0" normalizeH="0" baseline="0" noProof="0" dirty="0" smtClean="0">
                <a:ln>
                  <a:noFill/>
                </a:ln>
                <a:solidFill>
                  <a:srgbClr val="663300"/>
                </a:solidFill>
                <a:effectLst/>
                <a:uLnTx/>
                <a:uFillTx/>
              </a:rPr>
              <a:t> m</a:t>
            </a:r>
            <a:r>
              <a:rPr kumimoji="0" lang="en-US" sz="1600" b="1" i="0" u="none" strike="noStrike" kern="0" cap="none" spc="0" normalizeH="0" baseline="30000" noProof="0" dirty="0" smtClean="0">
                <a:ln>
                  <a:noFill/>
                </a:ln>
                <a:solidFill>
                  <a:srgbClr val="663300"/>
                </a:solidFill>
                <a:effectLst/>
                <a:uLnTx/>
                <a:uFillTx/>
              </a:rPr>
              <a:t>-3</a:t>
            </a:r>
            <a:r>
              <a:rPr kumimoji="0" lang="en-US" sz="1600" b="1" i="0" u="none" strike="noStrike" kern="0" cap="none" spc="0" normalizeH="0" baseline="0" noProof="0" dirty="0" smtClean="0">
                <a:ln>
                  <a:noFill/>
                </a:ln>
                <a:solidFill>
                  <a:srgbClr val="663300"/>
                </a:solidFill>
                <a:effectLst/>
                <a:uLnTx/>
                <a:uFillTx/>
              </a:rPr>
              <a:t>)</a:t>
            </a:r>
          </a:p>
          <a:p>
            <a:pPr marL="119063" marR="0" lvl="1" indent="0" defTabSz="914400" eaLnBrk="1" fontAlgn="base" latinLnBrk="0" hangingPunct="1">
              <a:lnSpc>
                <a:spcPct val="100000"/>
              </a:lnSpc>
              <a:spcAft>
                <a:spcPct val="0"/>
              </a:spcAft>
              <a:buClrTx/>
              <a:buSzTx/>
              <a:buFontTx/>
              <a:buChar char="•"/>
              <a:tabLst/>
              <a:defRPr/>
            </a:pPr>
            <a:r>
              <a:rPr kumimoji="0" lang="en-US" sz="1600" b="1" i="0" u="none" strike="noStrike" kern="0" cap="none" spc="0" normalizeH="0" baseline="0" noProof="0" dirty="0" smtClean="0">
                <a:ln>
                  <a:noFill/>
                </a:ln>
                <a:solidFill>
                  <a:srgbClr val="663300"/>
                </a:solidFill>
                <a:effectLst/>
                <a:uLnTx/>
                <a:uFillTx/>
              </a:rPr>
              <a:t> Hg in/on particles</a:t>
            </a:r>
          </a:p>
          <a:p>
            <a:pPr marL="119063" marR="0" lvl="1" indent="0" defTabSz="914400" eaLnBrk="1" fontAlgn="base" latinLnBrk="0" hangingPunct="1">
              <a:lnSpc>
                <a:spcPct val="100000"/>
              </a:lnSpc>
              <a:spcAft>
                <a:spcPct val="0"/>
              </a:spcAft>
              <a:buClrTx/>
              <a:buSzTx/>
              <a:buFontTx/>
              <a:buChar char="•"/>
              <a:tabLst/>
              <a:defRPr/>
            </a:pPr>
            <a:r>
              <a:rPr lang="en-US" sz="1600" b="1" kern="0" dirty="0">
                <a:solidFill>
                  <a:srgbClr val="663300"/>
                </a:solidFill>
              </a:rPr>
              <a:t> </a:t>
            </a:r>
            <a:r>
              <a:rPr lang="en-US" sz="1600" b="1" kern="0" dirty="0" smtClean="0">
                <a:solidFill>
                  <a:srgbClr val="663300"/>
                </a:solidFill>
              </a:rPr>
              <a:t>variable solubility</a:t>
            </a:r>
            <a:endParaRPr kumimoji="0" lang="en-US" sz="1600" b="1" i="0" u="none" strike="noStrike" kern="0" cap="none" spc="0" normalizeH="0" baseline="0" noProof="0" dirty="0" smtClean="0">
              <a:ln>
                <a:noFill/>
              </a:ln>
              <a:solidFill>
                <a:srgbClr val="663300"/>
              </a:solidFill>
              <a:effectLst/>
              <a:uLnTx/>
              <a:uFillTx/>
            </a:endParaRPr>
          </a:p>
          <a:p>
            <a:pPr marL="119063" marR="0" lvl="1" indent="0" defTabSz="914400" eaLnBrk="1" fontAlgn="base" latinLnBrk="0" hangingPunct="1">
              <a:lnSpc>
                <a:spcPct val="100000"/>
              </a:lnSpc>
              <a:spcAft>
                <a:spcPct val="0"/>
              </a:spcAft>
              <a:buClrTx/>
              <a:buSzTx/>
              <a:buFontTx/>
              <a:buChar char="•"/>
              <a:tabLst/>
              <a:defRPr/>
            </a:pPr>
            <a:r>
              <a:rPr kumimoji="0" lang="en-US" sz="1600" b="1" i="0" u="none" strike="noStrike" kern="0" cap="none" spc="0" normalizeH="0" baseline="0" noProof="0" dirty="0" smtClean="0">
                <a:ln>
                  <a:noFill/>
                </a:ln>
                <a:solidFill>
                  <a:srgbClr val="663300"/>
                </a:solidFill>
                <a:effectLst/>
                <a:uLnTx/>
                <a:uFillTx/>
              </a:rPr>
              <a:t> atmos. lifetime ~1-2 weeks</a:t>
            </a:r>
          </a:p>
          <a:p>
            <a:pPr marL="119063" marR="0" lvl="1" indent="0" defTabSz="914400" eaLnBrk="1" fontAlgn="base" latinLnBrk="0" hangingPunct="1">
              <a:lnSpc>
                <a:spcPct val="100000"/>
              </a:lnSpc>
              <a:spcAft>
                <a:spcPct val="0"/>
              </a:spcAft>
              <a:buClrTx/>
              <a:buSzTx/>
              <a:buFontTx/>
              <a:buChar char="•"/>
              <a:tabLst/>
              <a:defRPr/>
            </a:pPr>
            <a:r>
              <a:rPr kumimoji="0" lang="en-US" sz="1600" b="1" i="0" u="none" strike="noStrike" kern="0" cap="none" spc="0" normalizeH="0" baseline="0" noProof="0" dirty="0" smtClean="0">
                <a:ln>
                  <a:noFill/>
                </a:ln>
                <a:solidFill>
                  <a:srgbClr val="663300"/>
                </a:solidFill>
                <a:effectLst/>
                <a:uLnTx/>
                <a:uFillTx/>
              </a:rPr>
              <a:t> bioavailability is uncertain</a:t>
            </a:r>
          </a:p>
        </p:txBody>
      </p:sp>
      <p:sp>
        <p:nvSpPr>
          <p:cNvPr id="7" name="Isosceles Triangle 6"/>
          <p:cNvSpPr/>
          <p:nvPr/>
        </p:nvSpPr>
        <p:spPr>
          <a:xfrm rot="12053972">
            <a:off x="5520572" y="3762200"/>
            <a:ext cx="277086" cy="2286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rot="19881807">
            <a:off x="5463744" y="2969203"/>
            <a:ext cx="277086" cy="2286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rot="4549911">
            <a:off x="4829019" y="4547241"/>
            <a:ext cx="277086" cy="2286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rot="18384705">
            <a:off x="4008519" y="4500377"/>
            <a:ext cx="277086" cy="2286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p:nvPr/>
        </p:nvSpPr>
        <p:spPr>
          <a:xfrm rot="10334445">
            <a:off x="3324979" y="3728618"/>
            <a:ext cx="277086" cy="2286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rot="1169353">
            <a:off x="3395522" y="2993096"/>
            <a:ext cx="277086" cy="2286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37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1" grpId="0" animBg="1"/>
      <p:bldP spid="16" grpId="0" animBg="1"/>
      <p:bldP spid="17" grpId="0" animBg="1"/>
      <p:bldP spid="7" grpId="0" animBg="1"/>
      <p:bldP spid="32" grpId="0" animBg="1"/>
      <p:bldP spid="33" grpId="0" animBg="1"/>
      <p:bldP spid="34" grpId="0" animBg="1"/>
      <p:bldP spid="35" grpId="0" animBg="1"/>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ARL Science Review, June 21-23, 2016</a:t>
            </a:r>
            <a:endParaRPr lang="en-US" dirty="0"/>
          </a:p>
        </p:txBody>
      </p:sp>
      <p:sp>
        <p:nvSpPr>
          <p:cNvPr id="3" name="Slide Number Placeholder 2"/>
          <p:cNvSpPr>
            <a:spLocks noGrp="1"/>
          </p:cNvSpPr>
          <p:nvPr>
            <p:ph type="sldNum" sz="quarter" idx="11"/>
          </p:nvPr>
        </p:nvSpPr>
        <p:spPr/>
        <p:txBody>
          <a:bodyPr/>
          <a:lstStyle/>
          <a:p>
            <a:fld id="{66CAC88C-31F3-4764-B964-B930D18D7C5C}" type="slidenum">
              <a:rPr lang="en-US" smtClean="0"/>
              <a:t>5</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34568764"/>
              </p:ext>
            </p:extLst>
          </p:nvPr>
        </p:nvGraphicFramePr>
        <p:xfrm>
          <a:off x="128717" y="990600"/>
          <a:ext cx="8886566" cy="4673697"/>
        </p:xfrm>
        <a:graphic>
          <a:graphicData uri="http://schemas.openxmlformats.org/drawingml/2006/table">
            <a:tbl>
              <a:tblPr firstRow="1" bandRow="1">
                <a:tableStyleId>{5C22544A-7EE6-4342-B048-85BDC9FD1C3A}</a:tableStyleId>
              </a:tblPr>
              <a:tblGrid>
                <a:gridCol w="861883"/>
                <a:gridCol w="2233436"/>
                <a:gridCol w="490924"/>
                <a:gridCol w="403558"/>
                <a:gridCol w="384835"/>
                <a:gridCol w="461802"/>
                <a:gridCol w="384835"/>
                <a:gridCol w="461802"/>
                <a:gridCol w="461802"/>
                <a:gridCol w="597528"/>
                <a:gridCol w="513158"/>
                <a:gridCol w="513158"/>
                <a:gridCol w="513158"/>
                <a:gridCol w="604687"/>
              </a:tblGrid>
              <a:tr h="631397">
                <a:tc rowSpan="2">
                  <a:txBody>
                    <a:bodyPr/>
                    <a:lstStyle/>
                    <a:p>
                      <a:pPr algn="ctr"/>
                      <a:endParaRPr lang="en-US" sz="1600" dirty="0" smtClean="0">
                        <a:solidFill>
                          <a:schemeClr val="bg1"/>
                        </a:solidFill>
                        <a:latin typeface="Calibri" pitchFamily="34" charset="0"/>
                      </a:endParaRPr>
                    </a:p>
                    <a:p>
                      <a:pPr algn="ctr"/>
                      <a:endParaRPr lang="en-US" sz="1600" dirty="0" smtClean="0">
                        <a:solidFill>
                          <a:schemeClr val="bg1"/>
                        </a:solidFill>
                        <a:latin typeface="Calibri" pitchFamily="34" charset="0"/>
                      </a:endParaRPr>
                    </a:p>
                    <a:p>
                      <a:pPr algn="ctr"/>
                      <a:r>
                        <a:rPr lang="en-US" sz="1600" dirty="0" smtClean="0">
                          <a:solidFill>
                            <a:schemeClr val="bg1"/>
                          </a:solidFill>
                          <a:latin typeface="Calibri" pitchFamily="34" charset="0"/>
                        </a:rPr>
                        <a:t>Site</a:t>
                      </a:r>
                      <a:endParaRPr lang="en-US" sz="1600" dirty="0">
                        <a:solidFill>
                          <a:schemeClr val="bg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rowSpan="2">
                  <a:txBody>
                    <a:bodyPr/>
                    <a:lstStyle/>
                    <a:p>
                      <a:pPr algn="ctr"/>
                      <a:endParaRPr lang="en-US" sz="1600" dirty="0" smtClean="0">
                        <a:solidFill>
                          <a:schemeClr val="bg1"/>
                        </a:solidFill>
                        <a:latin typeface="Calibri" pitchFamily="34" charset="0"/>
                      </a:endParaRPr>
                    </a:p>
                    <a:p>
                      <a:pPr algn="ctr"/>
                      <a:endParaRPr lang="en-US" sz="1600" dirty="0" smtClean="0">
                        <a:solidFill>
                          <a:schemeClr val="bg1"/>
                        </a:solidFill>
                        <a:latin typeface="Calibri" pitchFamily="34" charset="0"/>
                      </a:endParaRPr>
                    </a:p>
                    <a:p>
                      <a:pPr algn="ctr"/>
                      <a:r>
                        <a:rPr lang="en-US" sz="1600" dirty="0" smtClean="0">
                          <a:solidFill>
                            <a:schemeClr val="bg1"/>
                          </a:solidFill>
                          <a:latin typeface="Calibri" pitchFamily="34" charset="0"/>
                        </a:rPr>
                        <a:t>Collaborators</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gridSpan="6">
                  <a:txBody>
                    <a:bodyPr/>
                    <a:lstStyle/>
                    <a:p>
                      <a:pPr algn="ctr"/>
                      <a:r>
                        <a:rPr lang="en-US" sz="1600" dirty="0" smtClean="0">
                          <a:solidFill>
                            <a:schemeClr val="bg1"/>
                          </a:solidFill>
                          <a:latin typeface="Calibri" pitchFamily="34" charset="0"/>
                        </a:rPr>
                        <a:t>Ambient</a:t>
                      </a:r>
                      <a:r>
                        <a:rPr lang="en-US" sz="1600" baseline="0" dirty="0" smtClean="0">
                          <a:solidFill>
                            <a:schemeClr val="bg1"/>
                          </a:solidFill>
                          <a:latin typeface="Calibri" pitchFamily="34" charset="0"/>
                        </a:rPr>
                        <a:t> Air Measurements</a:t>
                      </a:r>
                      <a:endParaRPr lang="en-US" sz="1600" dirty="0">
                        <a:solidFill>
                          <a:schemeClr val="bg1"/>
                        </a:solidFill>
                        <a:latin typeface="Calibri" pitchFamily="34"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hMerge="1">
                  <a:txBody>
                    <a:bodyPr/>
                    <a:lstStyle/>
                    <a:p>
                      <a:pPr algn="ctr"/>
                      <a:endParaRPr lang="en-US" sz="1200" baseline="-25000" dirty="0">
                        <a:solidFill>
                          <a:srgbClr val="0070C0"/>
                        </a:solidFill>
                        <a:latin typeface="Calibri" pitchFamily="34" charset="0"/>
                      </a:endParaRPr>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aseline="-25000" dirty="0" smtClean="0">
                        <a:solidFill>
                          <a:srgbClr val="0070C0"/>
                        </a:solidFill>
                        <a:latin typeface="Calibri" pitchFamily="34" charset="0"/>
                      </a:endParaRPr>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aseline="-25000" dirty="0" smtClean="0">
                        <a:solidFill>
                          <a:srgbClr val="0070C0"/>
                        </a:solidFill>
                        <a:latin typeface="Calibri" pitchFamily="34" charset="0"/>
                      </a:endParaRPr>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aseline="-25000" dirty="0" smtClean="0">
                        <a:solidFill>
                          <a:srgbClr val="0070C0"/>
                        </a:solidFill>
                        <a:latin typeface="Calibri" pitchFamily="34" charset="0"/>
                      </a:endParaRPr>
                    </a:p>
                  </a:txBody>
                  <a:tcPr anchor="ctr"/>
                </a:tc>
                <a:tc hMerge="1">
                  <a:txBody>
                    <a:bodyPr/>
                    <a:lstStyle/>
                    <a:p>
                      <a:pPr algn="ctr"/>
                      <a:endParaRPr lang="en-US" sz="1200" dirty="0">
                        <a:solidFill>
                          <a:srgbClr val="0070C0"/>
                        </a:solidFill>
                        <a:latin typeface="Calibri" pitchFamily="34" charset="0"/>
                      </a:endParaRPr>
                    </a:p>
                  </a:txBody>
                  <a:tcPr vert="vert270" anchor="ctr"/>
                </a:tc>
                <a:tc gridSpan="3">
                  <a:txBody>
                    <a:bodyPr/>
                    <a:lstStyle/>
                    <a:p>
                      <a:pPr algn="ctr"/>
                      <a:r>
                        <a:rPr lang="en-US" sz="1600" dirty="0" smtClean="0">
                          <a:solidFill>
                            <a:schemeClr val="bg1"/>
                          </a:solidFill>
                          <a:latin typeface="Calibri" pitchFamily="34" charset="0"/>
                        </a:rPr>
                        <a:t>Precipitation</a:t>
                      </a:r>
                      <a:r>
                        <a:rPr lang="en-US" sz="1600" baseline="0" dirty="0" smtClean="0">
                          <a:solidFill>
                            <a:schemeClr val="bg1"/>
                          </a:solidFill>
                          <a:latin typeface="Calibri" pitchFamily="34" charset="0"/>
                        </a:rPr>
                        <a:t> </a:t>
                      </a:r>
                      <a:endParaRPr lang="en-US" sz="1600" dirty="0">
                        <a:solidFill>
                          <a:schemeClr val="bg1"/>
                        </a:solidFill>
                        <a:latin typeface="Calibri" pitchFamily="34"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hMerge="1">
                  <a:txBody>
                    <a:bodyPr/>
                    <a:lstStyle/>
                    <a:p>
                      <a:pPr algn="ctr"/>
                      <a:endParaRPr lang="en-US" sz="1200" dirty="0">
                        <a:solidFill>
                          <a:srgbClr val="0070C0"/>
                        </a:solidFill>
                        <a:latin typeface="Calibri" pitchFamily="34" charset="0"/>
                      </a:endParaRPr>
                    </a:p>
                  </a:txBody>
                  <a:tcPr vert="vert270" anchor="ctr"/>
                </a:tc>
                <a:tc hMerge="1">
                  <a:txBody>
                    <a:bodyPr/>
                    <a:lstStyle/>
                    <a:p>
                      <a:pPr algn="ctr"/>
                      <a:endParaRPr lang="en-US" sz="1200" dirty="0">
                        <a:solidFill>
                          <a:srgbClr val="0070C0"/>
                        </a:solidFill>
                        <a:latin typeface="Calibri" pitchFamily="34" charset="0"/>
                      </a:endParaRPr>
                    </a:p>
                  </a:txBody>
                  <a:tcPr vert="vert270" anchor="ctr"/>
                </a:tc>
                <a:tc gridSpan="2">
                  <a:txBody>
                    <a:bodyPr/>
                    <a:lstStyle/>
                    <a:p>
                      <a:pPr algn="ctr"/>
                      <a:r>
                        <a:rPr lang="en-US" sz="1400" dirty="0" smtClean="0">
                          <a:solidFill>
                            <a:schemeClr val="bg1"/>
                          </a:solidFill>
                          <a:latin typeface="Calibri" pitchFamily="34" charset="0"/>
                        </a:rPr>
                        <a:t>Dry Deposition</a:t>
                      </a:r>
                      <a:endParaRPr lang="en-US" sz="1400" dirty="0">
                        <a:solidFill>
                          <a:schemeClr val="bg1"/>
                        </a:solidFill>
                        <a:latin typeface="Calibri" pitchFamily="34"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hMerge="1">
                  <a:txBody>
                    <a:bodyPr/>
                    <a:lstStyle/>
                    <a:p>
                      <a:endParaRPr lang="en-US" sz="1600" dirty="0">
                        <a:solidFill>
                          <a:srgbClr val="0070C0"/>
                        </a:solidFill>
                        <a:latin typeface="Calibri" pitchFamily="34" charset="0"/>
                      </a:endParaRPr>
                    </a:p>
                  </a:txBody>
                  <a:tcPr anchor="ctr"/>
                </a:tc>
                <a:tc>
                  <a:txBody>
                    <a:bodyPr/>
                    <a:lstStyle/>
                    <a:p>
                      <a:r>
                        <a:rPr lang="en-US" sz="1200" dirty="0" smtClean="0">
                          <a:solidFill>
                            <a:schemeClr val="bg1"/>
                          </a:solidFill>
                          <a:latin typeface="Calibri" pitchFamily="34" charset="0"/>
                        </a:rPr>
                        <a:t>Other</a:t>
                      </a:r>
                      <a:endParaRPr lang="en-US" sz="1200" dirty="0">
                        <a:solidFill>
                          <a:schemeClr val="bg1"/>
                        </a:solidFill>
                        <a:latin typeface="Calibri" pitchFamily="34" charset="0"/>
                      </a:endParaRPr>
                    </a:p>
                  </a:txBody>
                  <a:tcPr anchor="ctr">
                    <a:lnL w="127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r>
              <a:tr h="1033015">
                <a:tc vMerge="1">
                  <a:txBody>
                    <a:bodyPr/>
                    <a:lstStyle/>
                    <a:p>
                      <a:endParaRPr lang="en-US"/>
                    </a:p>
                  </a:txBody>
                  <a:tcPr/>
                </a:tc>
                <a:tc vMerge="1">
                  <a:txBody>
                    <a:bodyPr/>
                    <a:lstStyle/>
                    <a:p>
                      <a:endParaRPr lang="en-US"/>
                    </a:p>
                  </a:txBody>
                  <a:tcPr/>
                </a:tc>
                <a:tc>
                  <a:txBody>
                    <a:bodyPr/>
                    <a:lstStyle/>
                    <a:p>
                      <a:pPr algn="ctr"/>
                      <a:r>
                        <a:rPr lang="en-US" sz="1200" b="1" baseline="0" dirty="0" smtClean="0">
                          <a:solidFill>
                            <a:srgbClr val="0070C0"/>
                          </a:solidFill>
                          <a:latin typeface="Calibri" pitchFamily="34" charset="0"/>
                        </a:rPr>
                        <a:t> M</a:t>
                      </a:r>
                      <a:r>
                        <a:rPr lang="en-US" sz="1200" b="1" dirty="0" smtClean="0">
                          <a:solidFill>
                            <a:srgbClr val="0070C0"/>
                          </a:solidFill>
                          <a:latin typeface="Calibri" pitchFamily="34" charset="0"/>
                        </a:rPr>
                        <a:t>ercury</a:t>
                      </a:r>
                      <a:r>
                        <a:rPr lang="en-US" sz="1200" b="1" baseline="0" dirty="0" smtClean="0">
                          <a:solidFill>
                            <a:srgbClr val="0070C0"/>
                          </a:solidFill>
                          <a:latin typeface="Calibri" pitchFamily="34" charset="0"/>
                        </a:rPr>
                        <a:t> Speciation</a:t>
                      </a:r>
                      <a:endParaRPr lang="en-US" sz="1200" b="1" dirty="0">
                        <a:solidFill>
                          <a:srgbClr val="0070C0"/>
                        </a:solidFill>
                        <a:latin typeface="Calibri" pitchFamily="34" charset="0"/>
                      </a:endParaRPr>
                    </a:p>
                  </a:txBody>
                  <a:tcPr vert="vert270" anchor="ctr">
                    <a:lnL w="12700" cap="flat" cmpd="sng" algn="ctr">
                      <a:solidFill>
                        <a:srgbClr val="FF0000"/>
                      </a:solidFill>
                      <a:prstDash val="solid"/>
                      <a:round/>
                      <a:headEnd type="none" w="med" len="med"/>
                      <a:tailEnd type="none" w="med" len="med"/>
                    </a:lnL>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r>
                        <a:rPr lang="en-US" sz="1200" b="1" dirty="0" smtClean="0">
                          <a:solidFill>
                            <a:srgbClr val="0070C0"/>
                          </a:solidFill>
                          <a:latin typeface="Calibri" pitchFamily="34" charset="0"/>
                        </a:rPr>
                        <a:t>SO</a:t>
                      </a:r>
                      <a:r>
                        <a:rPr lang="en-US" sz="1200" b="1" baseline="-25000" dirty="0" smtClean="0">
                          <a:solidFill>
                            <a:srgbClr val="0070C0"/>
                          </a:solidFill>
                          <a:latin typeface="Calibri" pitchFamily="34" charset="0"/>
                        </a:rPr>
                        <a:t>2</a:t>
                      </a:r>
                      <a:endParaRPr lang="en-US" sz="1200" b="1" baseline="-25000" dirty="0">
                        <a:solidFill>
                          <a:srgbClr val="0070C0"/>
                        </a:solidFill>
                        <a:latin typeface="Calibri" pitchFamily="34" charset="0"/>
                      </a:endParaRPr>
                    </a:p>
                  </a:txBody>
                  <a:tcPr vert="vert270" anchor="ct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70C0"/>
                          </a:solidFill>
                          <a:latin typeface="Calibri" pitchFamily="34" charset="0"/>
                        </a:rPr>
                        <a:t>O</a:t>
                      </a:r>
                      <a:r>
                        <a:rPr lang="en-US" sz="1200" b="1" baseline="-25000" dirty="0" smtClean="0">
                          <a:solidFill>
                            <a:srgbClr val="0070C0"/>
                          </a:solidFill>
                          <a:latin typeface="Calibri" pitchFamily="34" charset="0"/>
                        </a:rPr>
                        <a:t>3</a:t>
                      </a:r>
                    </a:p>
                  </a:txBody>
                  <a:tcPr vert="vert270" anchor="ct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70C0"/>
                          </a:solidFill>
                          <a:latin typeface="Calibri" pitchFamily="34" charset="0"/>
                        </a:rPr>
                        <a:t>NO/</a:t>
                      </a:r>
                      <a:r>
                        <a:rPr lang="en-US" sz="1200" b="1" dirty="0" err="1" smtClean="0">
                          <a:solidFill>
                            <a:srgbClr val="0070C0"/>
                          </a:solidFill>
                          <a:latin typeface="Calibri" pitchFamily="34" charset="0"/>
                        </a:rPr>
                        <a:t>NO</a:t>
                      </a:r>
                      <a:r>
                        <a:rPr lang="en-US" sz="1200" b="1" baseline="-25000" dirty="0" err="1" smtClean="0">
                          <a:solidFill>
                            <a:srgbClr val="0070C0"/>
                          </a:solidFill>
                          <a:latin typeface="Calibri" pitchFamily="34" charset="0"/>
                        </a:rPr>
                        <a:t>y</a:t>
                      </a:r>
                      <a:endParaRPr lang="en-US" sz="1200" b="1" baseline="-25000" dirty="0" smtClean="0">
                        <a:solidFill>
                          <a:srgbClr val="0070C0"/>
                        </a:solidFill>
                        <a:latin typeface="Calibri" pitchFamily="34" charset="0"/>
                      </a:endParaRPr>
                    </a:p>
                  </a:txBody>
                  <a:tcPr vert="vert270" anchor="ct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70C0"/>
                          </a:solidFill>
                          <a:latin typeface="Calibri" pitchFamily="34" charset="0"/>
                        </a:rPr>
                        <a:t>CO</a:t>
                      </a:r>
                      <a:endParaRPr lang="en-US" sz="1200" b="1" baseline="-25000" dirty="0" smtClean="0">
                        <a:solidFill>
                          <a:srgbClr val="0070C0"/>
                        </a:solidFill>
                        <a:latin typeface="Calibri" pitchFamily="34" charset="0"/>
                      </a:endParaRPr>
                    </a:p>
                  </a:txBody>
                  <a:tcPr vert="vert270" anchor="ct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r>
                        <a:rPr lang="en-US" sz="1200" b="1" dirty="0" smtClean="0">
                          <a:solidFill>
                            <a:srgbClr val="0070C0"/>
                          </a:solidFill>
                          <a:latin typeface="Calibri" pitchFamily="34" charset="0"/>
                        </a:rPr>
                        <a:t>Black Carbon</a:t>
                      </a:r>
                      <a:endParaRPr lang="en-US" sz="1200" b="1" dirty="0">
                        <a:solidFill>
                          <a:srgbClr val="0070C0"/>
                        </a:solidFill>
                        <a:latin typeface="Calibri" pitchFamily="34" charset="0"/>
                      </a:endParaRPr>
                    </a:p>
                  </a:txBody>
                  <a:tcPr vert="vert270" anchor="ctr">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r>
                        <a:rPr lang="en-US" sz="1200" b="1" dirty="0" smtClean="0">
                          <a:solidFill>
                            <a:srgbClr val="0070C0"/>
                          </a:solidFill>
                          <a:latin typeface="Calibri" pitchFamily="34" charset="0"/>
                        </a:rPr>
                        <a:t>Major Ions </a:t>
                      </a:r>
                    </a:p>
                    <a:p>
                      <a:pPr algn="ctr"/>
                      <a:r>
                        <a:rPr lang="en-US" sz="1200" b="1" dirty="0" smtClean="0">
                          <a:solidFill>
                            <a:srgbClr val="0070C0"/>
                          </a:solidFill>
                          <a:latin typeface="Calibri" pitchFamily="34" charset="0"/>
                        </a:rPr>
                        <a:t>(NTN)</a:t>
                      </a:r>
                      <a:endParaRPr lang="en-US" sz="1200" b="1" dirty="0">
                        <a:solidFill>
                          <a:srgbClr val="0070C0"/>
                        </a:solidFill>
                        <a:latin typeface="Calibri" pitchFamily="34" charset="0"/>
                      </a:endParaRPr>
                    </a:p>
                  </a:txBody>
                  <a:tcPr vert="vert270" anchor="ctr">
                    <a:lnL w="12700" cap="flat" cmpd="sng" algn="ctr">
                      <a:solidFill>
                        <a:srgbClr val="FF0000"/>
                      </a:solidFill>
                      <a:prstDash val="solid"/>
                      <a:round/>
                      <a:headEnd type="none" w="med" len="med"/>
                      <a:tailEnd type="none" w="med" len="med"/>
                    </a:lnL>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r>
                        <a:rPr lang="en-US" sz="1200" b="1" dirty="0" smtClean="0">
                          <a:solidFill>
                            <a:srgbClr val="0070C0"/>
                          </a:solidFill>
                          <a:latin typeface="Calibri" pitchFamily="34" charset="0"/>
                        </a:rPr>
                        <a:t>Mercury</a:t>
                      </a:r>
                    </a:p>
                    <a:p>
                      <a:pPr algn="ctr"/>
                      <a:r>
                        <a:rPr lang="en-US" sz="1200" b="1" dirty="0" smtClean="0">
                          <a:solidFill>
                            <a:srgbClr val="0070C0"/>
                          </a:solidFill>
                          <a:latin typeface="Calibri" pitchFamily="34" charset="0"/>
                        </a:rPr>
                        <a:t> (MDN)</a:t>
                      </a:r>
                      <a:endParaRPr lang="en-US" sz="1200" b="1" dirty="0">
                        <a:solidFill>
                          <a:srgbClr val="0070C0"/>
                        </a:solidFill>
                        <a:latin typeface="Calibri" pitchFamily="34" charset="0"/>
                      </a:endParaRPr>
                    </a:p>
                  </a:txBody>
                  <a:tcPr vert="vert270" anchor="ct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r>
                        <a:rPr lang="en-US" sz="1200" b="1" dirty="0" smtClean="0">
                          <a:solidFill>
                            <a:srgbClr val="0070C0"/>
                          </a:solidFill>
                          <a:latin typeface="Calibri" pitchFamily="34" charset="0"/>
                        </a:rPr>
                        <a:t>Trace Metals</a:t>
                      </a:r>
                      <a:endParaRPr lang="en-US" sz="1200" b="1" dirty="0">
                        <a:solidFill>
                          <a:srgbClr val="0070C0"/>
                        </a:solidFill>
                        <a:latin typeface="Calibri" pitchFamily="34" charset="0"/>
                      </a:endParaRPr>
                    </a:p>
                  </a:txBody>
                  <a:tcPr vert="vert270" anchor="ctr">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70C0"/>
                          </a:solidFill>
                          <a:effectLst/>
                          <a:uLnTx/>
                          <a:uFillTx/>
                          <a:latin typeface="Calibri" pitchFamily="34" charset="0"/>
                          <a:ea typeface="+mn-ea"/>
                          <a:cs typeface="+mn-cs"/>
                        </a:rPr>
                        <a:t>Surrogate Surface</a:t>
                      </a:r>
                    </a:p>
                  </a:txBody>
                  <a:tcPr vert="vert270" anchor="ctr">
                    <a:lnL w="12700" cap="flat" cmpd="sng" algn="ctr">
                      <a:solidFill>
                        <a:srgbClr val="FF0000"/>
                      </a:solidFill>
                      <a:prstDash val="solid"/>
                      <a:round/>
                      <a:headEnd type="none" w="med" len="med"/>
                      <a:tailEnd type="none" w="med" len="med"/>
                    </a:lnL>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r>
                        <a:rPr lang="en-US" sz="1200" b="1" dirty="0" err="1" smtClean="0">
                          <a:solidFill>
                            <a:srgbClr val="0070C0"/>
                          </a:solidFill>
                          <a:latin typeface="Calibri" pitchFamily="34" charset="0"/>
                        </a:rPr>
                        <a:t>Throughfall</a:t>
                      </a:r>
                      <a:endParaRPr lang="en-US" sz="1200" b="1" dirty="0">
                        <a:solidFill>
                          <a:srgbClr val="0070C0"/>
                        </a:solidFill>
                        <a:latin typeface="Calibri" pitchFamily="34" charset="0"/>
                      </a:endParaRPr>
                    </a:p>
                  </a:txBody>
                  <a:tcPr vert="vert270" anchor="ctr">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r>
                        <a:rPr lang="en-US" sz="1200" b="1" dirty="0" smtClean="0">
                          <a:solidFill>
                            <a:srgbClr val="0070C0"/>
                          </a:solidFill>
                          <a:latin typeface="Calibri" pitchFamily="34" charset="0"/>
                        </a:rPr>
                        <a:t>Meteorology</a:t>
                      </a:r>
                      <a:endParaRPr lang="en-US" sz="1200" b="1" dirty="0">
                        <a:solidFill>
                          <a:srgbClr val="0070C0"/>
                        </a:solidFill>
                        <a:latin typeface="Calibri" pitchFamily="34" charset="0"/>
                      </a:endParaRPr>
                    </a:p>
                  </a:txBody>
                  <a:tcPr vert="vert270" anchor="ctr">
                    <a:lnL w="127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r>
              <a:tr h="1019069">
                <a:tc>
                  <a:txBody>
                    <a:bodyPr/>
                    <a:lstStyle/>
                    <a:p>
                      <a:r>
                        <a:rPr lang="en-US" sz="1400" b="1" dirty="0" smtClean="0">
                          <a:latin typeface="Calibri" pitchFamily="34" charset="0"/>
                        </a:rPr>
                        <a:t>Beltsville</a:t>
                      </a:r>
                      <a:r>
                        <a:rPr lang="en-US" sz="1400" b="1" baseline="0" dirty="0" smtClean="0">
                          <a:latin typeface="Calibri" pitchFamily="34" charset="0"/>
                        </a:rPr>
                        <a:t> (MD)</a:t>
                      </a:r>
                      <a:endParaRPr lang="en-US" sz="1400" b="1"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119063" indent="-119063">
                        <a:buFont typeface="Wingdings" pitchFamily="2" charset="2"/>
                        <a:buChar char="§"/>
                      </a:pPr>
                      <a:r>
                        <a:rPr lang="en-US" sz="1200" baseline="0" dirty="0" smtClean="0">
                          <a:latin typeface="Calibri" pitchFamily="34" charset="0"/>
                        </a:rPr>
                        <a:t>EPA Clean Air Markets Division</a:t>
                      </a:r>
                    </a:p>
                    <a:p>
                      <a:pPr marL="119063" indent="-119063">
                        <a:buFont typeface="Wingdings" pitchFamily="2" charset="2"/>
                        <a:buChar char="§"/>
                      </a:pPr>
                      <a:r>
                        <a:rPr lang="en-US" sz="1200" baseline="0" dirty="0" smtClean="0">
                          <a:latin typeface="Calibri" pitchFamily="34" charset="0"/>
                        </a:rPr>
                        <a:t>Univ. of MD; Maryland DNR</a:t>
                      </a:r>
                    </a:p>
                    <a:p>
                      <a:pPr marL="119063" indent="-119063">
                        <a:buFont typeface="Wingdings" pitchFamily="2" charset="2"/>
                        <a:buChar char="§"/>
                      </a:pPr>
                      <a:r>
                        <a:rPr lang="en-US" sz="1200" baseline="0" dirty="0" smtClean="0">
                          <a:latin typeface="Calibri" pitchFamily="34" charset="0"/>
                        </a:rPr>
                        <a:t>AMEC Foster-Wheeler; USGS; USDA</a:t>
                      </a:r>
                      <a:endParaRPr lang="en-US" sz="1200" dirty="0">
                        <a:latin typeface="Calibri" pitchFamily="34"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smtClean="0">
                        <a:ln>
                          <a:noFill/>
                        </a:ln>
                        <a:solidFill>
                          <a:srgbClr val="FF0000"/>
                        </a:solidFill>
                        <a:effectLst/>
                        <a:uLnTx/>
                        <a:uFillTx/>
                        <a:latin typeface="Calibri" pitchFamily="34" charset="0"/>
                        <a:ea typeface="+mn-ea"/>
                        <a:cs typeface="+mn-cs"/>
                      </a:endParaRPr>
                    </a:p>
                  </a:txBody>
                  <a:tcPr anchor="ctr">
                    <a:lnL w="12700" cap="flat" cmpd="sng" algn="ctr">
                      <a:solidFill>
                        <a:srgbClr val="FF0000"/>
                      </a:solidFill>
                      <a:prstDash val="solid"/>
                      <a:round/>
                      <a:headEnd type="none" w="med" len="med"/>
                      <a:tailEnd type="none" w="med" len="med"/>
                    </a:lnL>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r>
                        <a:rPr lang="en-US" sz="4400" dirty="0" smtClean="0">
                          <a:solidFill>
                            <a:srgbClr val="00B050"/>
                          </a:solidFill>
                          <a:latin typeface="Calibri" pitchFamily="34" charset="0"/>
                        </a:rPr>
                        <a:t>•</a:t>
                      </a:r>
                      <a:endParaRPr lang="en-US" sz="4400" dirty="0">
                        <a:solidFill>
                          <a:srgbClr val="00B050"/>
                        </a:solidFill>
                        <a:latin typeface="Calibri" pitchFamily="34" charset="0"/>
                      </a:endParaRPr>
                    </a:p>
                  </a:txBody>
                  <a:tcPr anchor="ct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srgbClr val="00B050"/>
                          </a:solidFill>
                          <a:effectLst/>
                          <a:uLnTx/>
                          <a:uFillTx/>
                          <a:latin typeface="Calibri" pitchFamily="34" charset="0"/>
                          <a:ea typeface="+mn-ea"/>
                          <a:cs typeface="+mn-cs"/>
                        </a:rPr>
                        <a:t>•</a:t>
                      </a:r>
                    </a:p>
                  </a:txBody>
                  <a:tcPr anchor="ct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srgbClr val="00B050"/>
                          </a:solidFill>
                          <a:effectLst/>
                          <a:uLnTx/>
                          <a:uFillTx/>
                          <a:latin typeface="Calibri" pitchFamily="34" charset="0"/>
                          <a:ea typeface="+mn-ea"/>
                          <a:cs typeface="+mn-cs"/>
                        </a:rPr>
                        <a:t>•</a:t>
                      </a:r>
                    </a:p>
                  </a:txBody>
                  <a:tcPr anchor="ct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smtClean="0">
                        <a:ln>
                          <a:noFill/>
                        </a:ln>
                        <a:solidFill>
                          <a:srgbClr val="66FF33"/>
                        </a:solidFill>
                        <a:effectLst/>
                        <a:uLnTx/>
                        <a:uFillTx/>
                        <a:latin typeface="Calibri" pitchFamily="34" charset="0"/>
                        <a:ea typeface="+mn-ea"/>
                        <a:cs typeface="+mn-cs"/>
                      </a:endParaRPr>
                    </a:p>
                  </a:txBody>
                  <a:tcPr anchor="ct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smtClean="0">
                        <a:ln>
                          <a:noFill/>
                        </a:ln>
                        <a:solidFill>
                          <a:srgbClr val="000000"/>
                        </a:solidFill>
                        <a:effectLst/>
                        <a:uLnTx/>
                        <a:uFillTx/>
                        <a:latin typeface="Calibri" pitchFamily="34" charset="0"/>
                        <a:ea typeface="+mn-ea"/>
                        <a:cs typeface="+mn-cs"/>
                      </a:endParaRPr>
                    </a:p>
                  </a:txBody>
                  <a:tcPr anchor="ctr">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srgbClr val="00B050"/>
                          </a:solidFill>
                          <a:effectLst/>
                          <a:uLnTx/>
                          <a:uFillTx/>
                          <a:latin typeface="Calibri" pitchFamily="34" charset="0"/>
                          <a:ea typeface="+mn-ea"/>
                          <a:cs typeface="+mn-cs"/>
                        </a:rPr>
                        <a:t>•</a:t>
                      </a:r>
                    </a:p>
                  </a:txBody>
                  <a:tcPr anchor="ctr">
                    <a:lnL w="12700" cap="flat" cmpd="sng" algn="ctr">
                      <a:solidFill>
                        <a:srgbClr val="FF0000"/>
                      </a:solidFill>
                      <a:prstDash val="solid"/>
                      <a:round/>
                      <a:headEnd type="none" w="med" len="med"/>
                      <a:tailEnd type="none" w="med" len="med"/>
                    </a:lnL>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srgbClr val="00B050"/>
                          </a:solidFill>
                          <a:effectLst/>
                          <a:uLnTx/>
                          <a:uFillTx/>
                          <a:latin typeface="Calibri" pitchFamily="34" charset="0"/>
                          <a:ea typeface="+mn-ea"/>
                          <a:cs typeface="+mn-cs"/>
                        </a:rPr>
                        <a:t>•</a:t>
                      </a:r>
                    </a:p>
                  </a:txBody>
                  <a:tcPr anchor="ct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smtClean="0">
                        <a:ln>
                          <a:noFill/>
                        </a:ln>
                        <a:solidFill>
                          <a:srgbClr val="66FF33"/>
                        </a:solidFill>
                        <a:effectLst/>
                        <a:uLnTx/>
                        <a:uFillTx/>
                        <a:latin typeface="Calibri" pitchFamily="34" charset="0"/>
                        <a:ea typeface="+mn-ea"/>
                        <a:cs typeface="+mn-cs"/>
                      </a:endParaRPr>
                    </a:p>
                  </a:txBody>
                  <a:tcPr anchor="ctr">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endParaRPr lang="en-US" sz="4400" dirty="0">
                        <a:solidFill>
                          <a:srgbClr val="66FF33"/>
                        </a:solidFill>
                        <a:latin typeface="Calibri" pitchFamily="34" charset="0"/>
                      </a:endParaRPr>
                    </a:p>
                  </a:txBody>
                  <a:tcPr anchor="ctr">
                    <a:lnL w="12700" cap="flat" cmpd="sng" algn="ctr">
                      <a:solidFill>
                        <a:srgbClr val="FF0000"/>
                      </a:solidFill>
                      <a:prstDash val="solid"/>
                      <a:round/>
                      <a:headEnd type="none" w="med" len="med"/>
                      <a:tailEnd type="none" w="med" len="med"/>
                    </a:lnL>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srgbClr val="00B050"/>
                          </a:solidFill>
                          <a:effectLst/>
                          <a:uLnTx/>
                          <a:uFillTx/>
                          <a:latin typeface="Calibri" pitchFamily="34" charset="0"/>
                          <a:ea typeface="+mn-ea"/>
                          <a:cs typeface="+mn-cs"/>
                        </a:rPr>
                        <a:t>•</a:t>
                      </a:r>
                    </a:p>
                  </a:txBody>
                  <a:tcPr anchor="ctr">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srgbClr val="00B050"/>
                          </a:solidFill>
                          <a:effectLst/>
                          <a:uLnTx/>
                          <a:uFillTx/>
                          <a:latin typeface="Calibri" pitchFamily="34" charset="0"/>
                          <a:ea typeface="+mn-ea"/>
                          <a:cs typeface="+mn-cs"/>
                        </a:rPr>
                        <a:t>•</a:t>
                      </a:r>
                    </a:p>
                  </a:txBody>
                  <a:tcPr anchor="ctr">
                    <a:lnL w="127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r>
              <a:tr h="995108">
                <a:tc>
                  <a:txBody>
                    <a:bodyPr/>
                    <a:lstStyle/>
                    <a:p>
                      <a:r>
                        <a:rPr lang="en-US" sz="1400" b="1" dirty="0" smtClean="0">
                          <a:latin typeface="Calibri" pitchFamily="34" charset="0"/>
                        </a:rPr>
                        <a:t>Grand Bay (MS)</a:t>
                      </a:r>
                      <a:endParaRPr lang="en-US" sz="1400" b="1"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119063" indent="-119063">
                        <a:buFont typeface="Wingdings" pitchFamily="2" charset="2"/>
                        <a:buChar char="§"/>
                      </a:pPr>
                      <a:r>
                        <a:rPr lang="en-US" sz="1200" dirty="0" smtClean="0">
                          <a:latin typeface="Calibri" pitchFamily="34" charset="0"/>
                        </a:rPr>
                        <a:t>Grand Bay NERR, NOAA-NCCOS</a:t>
                      </a:r>
                    </a:p>
                    <a:p>
                      <a:pPr marL="119063" indent="-119063">
                        <a:buFont typeface="Wingdings" pitchFamily="2" charset="2"/>
                        <a:buChar char="§"/>
                      </a:pPr>
                      <a:r>
                        <a:rPr lang="en-US" sz="1200" dirty="0" smtClean="0">
                          <a:latin typeface="Calibri" pitchFamily="34" charset="0"/>
                        </a:rPr>
                        <a:t>MS Dept.</a:t>
                      </a:r>
                      <a:r>
                        <a:rPr lang="en-US" sz="1200" baseline="0" dirty="0" smtClean="0">
                          <a:latin typeface="Calibri" pitchFamily="34" charset="0"/>
                        </a:rPr>
                        <a:t> of </a:t>
                      </a:r>
                      <a:r>
                        <a:rPr lang="en-US" sz="1200" dirty="0" err="1" smtClean="0">
                          <a:latin typeface="Calibri" pitchFamily="34" charset="0"/>
                        </a:rPr>
                        <a:t>Env</a:t>
                      </a:r>
                      <a:r>
                        <a:rPr lang="en-US" sz="1200" dirty="0" smtClean="0">
                          <a:latin typeface="Calibri" pitchFamily="34" charset="0"/>
                        </a:rPr>
                        <a:t>. Quality</a:t>
                      </a:r>
                    </a:p>
                    <a:p>
                      <a:pPr marL="119063" indent="-119063">
                        <a:buFont typeface="Wingdings" pitchFamily="2" charset="2"/>
                        <a:buChar char="§"/>
                      </a:pPr>
                      <a:r>
                        <a:rPr lang="en-US" sz="1200" dirty="0" smtClean="0">
                          <a:latin typeface="Calibri" pitchFamily="34" charset="0"/>
                        </a:rPr>
                        <a:t>U.S. Fish and Wildlife</a:t>
                      </a:r>
                      <a:r>
                        <a:rPr lang="en-US" sz="1200" baseline="0" dirty="0" smtClean="0">
                          <a:latin typeface="Calibri" pitchFamily="34" charset="0"/>
                        </a:rPr>
                        <a:t> Service</a:t>
                      </a:r>
                      <a:endParaRPr lang="en-US" sz="1000" dirty="0">
                        <a:latin typeface="Calibri" pitchFamily="34"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smtClean="0">
                        <a:ln>
                          <a:noFill/>
                        </a:ln>
                        <a:solidFill>
                          <a:srgbClr val="FF0000"/>
                        </a:solidFill>
                        <a:effectLst/>
                        <a:uLnTx/>
                        <a:uFillTx/>
                        <a:latin typeface="Calibri" pitchFamily="34" charset="0"/>
                        <a:ea typeface="+mn-ea"/>
                        <a:cs typeface="+mn-cs"/>
                      </a:endParaRPr>
                    </a:p>
                  </a:txBody>
                  <a:tcPr anchor="ctr">
                    <a:lnL w="12700" cap="flat" cmpd="sng" algn="ctr">
                      <a:solidFill>
                        <a:srgbClr val="FF0000"/>
                      </a:solidFill>
                      <a:prstDash val="solid"/>
                      <a:round/>
                      <a:headEnd type="none" w="med" len="med"/>
                      <a:tailEnd type="none" w="med" len="med"/>
                    </a:lnL>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r>
                        <a:rPr lang="en-US" sz="4400" dirty="0" smtClean="0">
                          <a:solidFill>
                            <a:srgbClr val="FF0000"/>
                          </a:solidFill>
                          <a:latin typeface="Calibri" pitchFamily="34" charset="0"/>
                        </a:rPr>
                        <a:t>•</a:t>
                      </a:r>
                      <a:endParaRPr lang="en-US" sz="4400" dirty="0">
                        <a:solidFill>
                          <a:srgbClr val="FF0000"/>
                        </a:solidFill>
                        <a:latin typeface="Calibri" pitchFamily="34" charset="0"/>
                      </a:endParaRPr>
                    </a:p>
                  </a:txBody>
                  <a:tcPr anchor="ct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srgbClr val="FF0000"/>
                          </a:solidFill>
                          <a:effectLst/>
                          <a:uLnTx/>
                          <a:uFillTx/>
                          <a:latin typeface="Calibri" pitchFamily="34" charset="0"/>
                          <a:ea typeface="+mn-ea"/>
                          <a:cs typeface="+mn-cs"/>
                        </a:rPr>
                        <a:t>•</a:t>
                      </a:r>
                    </a:p>
                  </a:txBody>
                  <a:tcPr anchor="ct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srgbClr val="FF0000"/>
                          </a:solidFill>
                          <a:effectLst/>
                          <a:uLnTx/>
                          <a:uFillTx/>
                          <a:latin typeface="Calibri" pitchFamily="34" charset="0"/>
                          <a:ea typeface="+mn-ea"/>
                          <a:cs typeface="+mn-cs"/>
                        </a:rPr>
                        <a:t>•</a:t>
                      </a:r>
                    </a:p>
                  </a:txBody>
                  <a:tcPr anchor="ct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srgbClr val="FF0000"/>
                          </a:solidFill>
                          <a:effectLst/>
                          <a:uLnTx/>
                          <a:uFillTx/>
                          <a:latin typeface="Calibri" pitchFamily="34" charset="0"/>
                          <a:ea typeface="+mn-ea"/>
                          <a:cs typeface="+mn-cs"/>
                        </a:rPr>
                        <a:t>•</a:t>
                      </a:r>
                    </a:p>
                  </a:txBody>
                  <a:tcPr anchor="ct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srgbClr val="FF0000"/>
                          </a:solidFill>
                          <a:effectLst/>
                          <a:uLnTx/>
                          <a:uFillTx/>
                          <a:latin typeface="Calibri" pitchFamily="34" charset="0"/>
                          <a:ea typeface="+mn-ea"/>
                          <a:cs typeface="+mn-cs"/>
                        </a:rPr>
                        <a:t>•</a:t>
                      </a:r>
                    </a:p>
                  </a:txBody>
                  <a:tcPr anchor="ctr">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srgbClr val="00B050"/>
                          </a:solidFill>
                          <a:effectLst/>
                          <a:uLnTx/>
                          <a:uFillTx/>
                          <a:latin typeface="Calibri" pitchFamily="34" charset="0"/>
                          <a:ea typeface="+mn-ea"/>
                          <a:cs typeface="+mn-cs"/>
                        </a:rPr>
                        <a:t>•</a:t>
                      </a:r>
                    </a:p>
                  </a:txBody>
                  <a:tcPr anchor="ctr">
                    <a:lnL w="12700" cap="flat" cmpd="sng" algn="ctr">
                      <a:solidFill>
                        <a:srgbClr val="FF0000"/>
                      </a:solidFill>
                      <a:prstDash val="solid"/>
                      <a:round/>
                      <a:headEnd type="none" w="med" len="med"/>
                      <a:tailEnd type="none" w="med" len="med"/>
                    </a:lnL>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srgbClr val="00B050"/>
                          </a:solidFill>
                          <a:effectLst/>
                          <a:uLnTx/>
                          <a:uFillTx/>
                          <a:latin typeface="Calibri" pitchFamily="34" charset="0"/>
                          <a:ea typeface="+mn-ea"/>
                          <a:cs typeface="+mn-cs"/>
                        </a:rPr>
                        <a:t>•</a:t>
                      </a:r>
                    </a:p>
                  </a:txBody>
                  <a:tcPr anchor="ct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srgbClr val="00B050"/>
                          </a:solidFill>
                          <a:effectLst/>
                          <a:uLnTx/>
                          <a:uFillTx/>
                          <a:latin typeface="Calibri" pitchFamily="34" charset="0"/>
                          <a:ea typeface="+mn-ea"/>
                          <a:cs typeface="+mn-cs"/>
                        </a:rPr>
                        <a:t>•</a:t>
                      </a:r>
                    </a:p>
                  </a:txBody>
                  <a:tcPr anchor="ctr">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endParaRPr lang="en-US" sz="4400" dirty="0">
                        <a:latin typeface="Calibri" pitchFamily="34" charset="0"/>
                      </a:endParaRPr>
                    </a:p>
                  </a:txBody>
                  <a:tcPr anchor="ctr">
                    <a:lnL w="12700" cap="flat" cmpd="sng" algn="ctr">
                      <a:solidFill>
                        <a:srgbClr val="FF0000"/>
                      </a:solidFill>
                      <a:prstDash val="solid"/>
                      <a:round/>
                      <a:headEnd type="none" w="med" len="med"/>
                      <a:tailEnd type="none" w="med" len="med"/>
                    </a:lnL>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endParaRPr lang="en-US" sz="4400" dirty="0">
                        <a:latin typeface="Calibri" pitchFamily="34" charset="0"/>
                      </a:endParaRPr>
                    </a:p>
                  </a:txBody>
                  <a:tcPr anchor="ctr">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srgbClr val="FF0000"/>
                          </a:solidFill>
                          <a:effectLst/>
                          <a:uLnTx/>
                          <a:uFillTx/>
                          <a:latin typeface="Calibri" pitchFamily="34" charset="0"/>
                          <a:ea typeface="+mn-ea"/>
                          <a:cs typeface="+mn-cs"/>
                        </a:rPr>
                        <a:t>•</a:t>
                      </a:r>
                    </a:p>
                  </a:txBody>
                  <a:tcPr anchor="ctr">
                    <a:lnL w="127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r>
              <a:tr h="995108">
                <a:tc>
                  <a:txBody>
                    <a:bodyPr/>
                    <a:lstStyle/>
                    <a:p>
                      <a:r>
                        <a:rPr lang="en-US" sz="1400" b="1" dirty="0" smtClean="0">
                          <a:latin typeface="Calibri" pitchFamily="34" charset="0"/>
                        </a:rPr>
                        <a:t>Mauna Loa</a:t>
                      </a:r>
                      <a:r>
                        <a:rPr lang="en-US" sz="1400" b="1" baseline="0" dirty="0" smtClean="0">
                          <a:latin typeface="Calibri" pitchFamily="34" charset="0"/>
                        </a:rPr>
                        <a:t> </a:t>
                      </a:r>
                      <a:r>
                        <a:rPr lang="en-US" sz="1400" b="1" dirty="0" smtClean="0">
                          <a:latin typeface="Calibri" pitchFamily="34" charset="0"/>
                        </a:rPr>
                        <a:t>(HI</a:t>
                      </a:r>
                      <a:r>
                        <a:rPr lang="en-US" sz="1200" b="1" dirty="0" smtClean="0">
                          <a:latin typeface="Calibri" pitchFamily="34" charset="0"/>
                        </a:rPr>
                        <a:t>)</a:t>
                      </a:r>
                      <a:endParaRPr lang="en-US" sz="1200" b="1"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119063" indent="-119063">
                        <a:buFont typeface="Wingdings" pitchFamily="2" charset="2"/>
                        <a:buChar char="§"/>
                      </a:pPr>
                      <a:r>
                        <a:rPr lang="en-US" sz="1200" dirty="0" smtClean="0">
                          <a:latin typeface="Calibri" pitchFamily="34" charset="0"/>
                        </a:rPr>
                        <a:t>U.S. EPA</a:t>
                      </a:r>
                    </a:p>
                    <a:p>
                      <a:pPr marL="119063" indent="-119063">
                        <a:buFont typeface="Wingdings" pitchFamily="2" charset="2"/>
                        <a:buChar char="§"/>
                      </a:pPr>
                      <a:r>
                        <a:rPr lang="en-US" sz="1200" dirty="0" smtClean="0">
                          <a:latin typeface="Calibri" pitchFamily="34" charset="0"/>
                        </a:rPr>
                        <a:t>NOAA ESRL</a:t>
                      </a:r>
                    </a:p>
                    <a:p>
                      <a:pPr marL="119063" indent="-119063">
                        <a:buFont typeface="Wingdings" pitchFamily="2" charset="2"/>
                        <a:buChar char="§"/>
                      </a:pPr>
                      <a:r>
                        <a:rPr lang="en-US" sz="1200" baseline="0" dirty="0" smtClean="0">
                          <a:solidFill>
                            <a:schemeClr val="tx1"/>
                          </a:solidFill>
                          <a:latin typeface="Calibri" pitchFamily="34" charset="0"/>
                        </a:rPr>
                        <a:t>Many others</a:t>
                      </a:r>
                      <a:endParaRPr lang="en-US" sz="1200" baseline="0" dirty="0">
                        <a:solidFill>
                          <a:schemeClr val="tx1"/>
                        </a:solidFill>
                        <a:latin typeface="Calibri" pitchFamily="34"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srgbClr val="FF0000"/>
                          </a:solidFill>
                          <a:effectLst/>
                          <a:uLnTx/>
                          <a:uFillTx/>
                          <a:latin typeface="Calibri" pitchFamily="34" charset="0"/>
                          <a:ea typeface="+mn-ea"/>
                          <a:cs typeface="+mn-cs"/>
                        </a:rPr>
                        <a:t>•</a:t>
                      </a:r>
                    </a:p>
                  </a:txBody>
                  <a:tcPr anchor="ctr">
                    <a:lnL w="12700" cap="flat" cmpd="sng" algn="ctr">
                      <a:solidFill>
                        <a:srgbClr val="FF0000"/>
                      </a:solidFill>
                      <a:prstDash val="solid"/>
                      <a:round/>
                      <a:headEnd type="none" w="med" len="med"/>
                      <a:tailEnd type="none" w="med" len="med"/>
                    </a:lnL>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r>
                        <a:rPr lang="en-US" sz="4400" dirty="0" smtClean="0">
                          <a:solidFill>
                            <a:srgbClr val="FF0000"/>
                          </a:solidFill>
                          <a:latin typeface="Calibri" pitchFamily="34" charset="0"/>
                        </a:rPr>
                        <a:t>•</a:t>
                      </a:r>
                      <a:endParaRPr lang="en-US" sz="4400" dirty="0">
                        <a:solidFill>
                          <a:srgbClr val="FF0000"/>
                        </a:solidFill>
                        <a:latin typeface="Calibri" pitchFamily="34" charset="0"/>
                      </a:endParaRPr>
                    </a:p>
                  </a:txBody>
                  <a:tcPr anchor="ct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r>
                        <a:rPr lang="en-US" sz="4400" dirty="0" smtClean="0">
                          <a:solidFill>
                            <a:srgbClr val="FF0000"/>
                          </a:solidFill>
                          <a:latin typeface="Calibri" pitchFamily="34" charset="0"/>
                        </a:rPr>
                        <a:t>•</a:t>
                      </a:r>
                      <a:endParaRPr lang="en-US" sz="4400" dirty="0">
                        <a:solidFill>
                          <a:srgbClr val="FF0000"/>
                        </a:solidFill>
                        <a:latin typeface="Calibri" pitchFamily="34" charset="0"/>
                      </a:endParaRPr>
                    </a:p>
                  </a:txBody>
                  <a:tcPr anchor="ct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smtClean="0">
                        <a:ln>
                          <a:noFill/>
                        </a:ln>
                        <a:solidFill>
                          <a:srgbClr val="0070C0"/>
                        </a:solidFill>
                        <a:effectLst/>
                        <a:uLnTx/>
                        <a:uFillTx/>
                        <a:latin typeface="Calibri" pitchFamily="34" charset="0"/>
                        <a:ea typeface="+mn-ea"/>
                        <a:cs typeface="+mn-cs"/>
                      </a:endParaRPr>
                    </a:p>
                  </a:txBody>
                  <a:tcPr anchor="ct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r>
                        <a:rPr lang="en-US" sz="4400" dirty="0" smtClean="0">
                          <a:solidFill>
                            <a:srgbClr val="FF0000"/>
                          </a:solidFill>
                          <a:latin typeface="Calibri" pitchFamily="34" charset="0"/>
                        </a:rPr>
                        <a:t>•</a:t>
                      </a:r>
                      <a:endParaRPr lang="en-US" sz="4400" dirty="0">
                        <a:solidFill>
                          <a:srgbClr val="FF0000"/>
                        </a:solidFill>
                        <a:latin typeface="Calibri" pitchFamily="34" charset="0"/>
                      </a:endParaRPr>
                    </a:p>
                  </a:txBody>
                  <a:tcPr anchor="ct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srgbClr val="00B050"/>
                          </a:solidFill>
                          <a:effectLst/>
                          <a:uLnTx/>
                          <a:uFillTx/>
                          <a:latin typeface="Calibri" pitchFamily="34" charset="0"/>
                          <a:ea typeface="+mn-ea"/>
                          <a:cs typeface="+mn-cs"/>
                        </a:rPr>
                        <a:t>•</a:t>
                      </a:r>
                    </a:p>
                  </a:txBody>
                  <a:tcPr anchor="ctr">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smtClean="0">
                        <a:ln>
                          <a:noFill/>
                        </a:ln>
                        <a:solidFill>
                          <a:srgbClr val="66FF33"/>
                        </a:solidFill>
                        <a:effectLst/>
                        <a:uLnTx/>
                        <a:uFillTx/>
                        <a:latin typeface="Calibri" pitchFamily="34" charset="0"/>
                        <a:ea typeface="+mn-ea"/>
                        <a:cs typeface="+mn-cs"/>
                      </a:endParaRPr>
                    </a:p>
                  </a:txBody>
                  <a:tcPr anchor="ctr">
                    <a:lnL w="12700" cap="flat" cmpd="sng" algn="ctr">
                      <a:solidFill>
                        <a:srgbClr val="FF0000"/>
                      </a:solidFill>
                      <a:prstDash val="solid"/>
                      <a:round/>
                      <a:headEnd type="none" w="med" len="med"/>
                      <a:tailEnd type="none" w="med" len="med"/>
                    </a:lnL>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smtClean="0">
                        <a:ln>
                          <a:noFill/>
                        </a:ln>
                        <a:solidFill>
                          <a:srgbClr val="66FF33"/>
                        </a:solidFill>
                        <a:effectLst/>
                        <a:uLnTx/>
                        <a:uFillTx/>
                        <a:latin typeface="Calibri" pitchFamily="34" charset="0"/>
                        <a:ea typeface="+mn-ea"/>
                        <a:cs typeface="+mn-cs"/>
                      </a:endParaRPr>
                    </a:p>
                  </a:txBody>
                  <a:tcPr anchor="ct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endParaRPr lang="en-US" sz="4400" dirty="0">
                        <a:solidFill>
                          <a:srgbClr val="0070C0"/>
                        </a:solidFill>
                        <a:latin typeface="Calibri" pitchFamily="34" charset="0"/>
                      </a:endParaRPr>
                    </a:p>
                  </a:txBody>
                  <a:tcPr anchor="ctr">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endParaRPr lang="en-US" sz="4400" dirty="0">
                        <a:solidFill>
                          <a:srgbClr val="0070C0"/>
                        </a:solidFill>
                        <a:latin typeface="Calibri" pitchFamily="34" charset="0"/>
                      </a:endParaRPr>
                    </a:p>
                  </a:txBody>
                  <a:tcPr anchor="ctr">
                    <a:lnL w="12700" cap="flat" cmpd="sng" algn="ctr">
                      <a:solidFill>
                        <a:srgbClr val="FF0000"/>
                      </a:solidFill>
                      <a:prstDash val="solid"/>
                      <a:round/>
                      <a:headEnd type="none" w="med" len="med"/>
                      <a:tailEnd type="none" w="med" len="med"/>
                    </a:lnL>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endParaRPr lang="en-US" sz="4400" dirty="0">
                        <a:solidFill>
                          <a:srgbClr val="0070C0"/>
                        </a:solidFill>
                        <a:latin typeface="Calibri" pitchFamily="34" charset="0"/>
                      </a:endParaRPr>
                    </a:p>
                  </a:txBody>
                  <a:tcPr anchor="ctr">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srgbClr val="00B050"/>
                          </a:solidFill>
                          <a:effectLst/>
                          <a:uLnTx/>
                          <a:uFillTx/>
                          <a:latin typeface="Calibri" pitchFamily="34" charset="0"/>
                          <a:ea typeface="+mn-ea"/>
                          <a:cs typeface="+mn-cs"/>
                        </a:rPr>
                        <a:t>•</a:t>
                      </a:r>
                    </a:p>
                  </a:txBody>
                  <a:tcPr anchor="ctr">
                    <a:lnL w="127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r>
            </a:tbl>
          </a:graphicData>
        </a:graphic>
      </p:graphicFrame>
      <p:grpSp>
        <p:nvGrpSpPr>
          <p:cNvPr id="12" name="Group 11"/>
          <p:cNvGrpSpPr/>
          <p:nvPr/>
        </p:nvGrpSpPr>
        <p:grpSpPr>
          <a:xfrm>
            <a:off x="610392" y="5801380"/>
            <a:ext cx="2742409" cy="523220"/>
            <a:chOff x="990599" y="1211451"/>
            <a:chExt cx="2742409" cy="523220"/>
          </a:xfrm>
        </p:grpSpPr>
        <p:sp>
          <p:nvSpPr>
            <p:cNvPr id="5" name="Rectangle 5"/>
            <p:cNvSpPr>
              <a:spLocks noChangeArrowheads="1"/>
            </p:cNvSpPr>
            <p:nvPr/>
          </p:nvSpPr>
          <p:spPr bwMode="auto">
            <a:xfrm>
              <a:off x="990599" y="1211451"/>
              <a:ext cx="2742409" cy="523220"/>
            </a:xfrm>
            <a:prstGeom prst="rect">
              <a:avLst/>
            </a:prstGeom>
            <a:solidFill>
              <a:schemeClr val="bg1"/>
            </a:solidFill>
            <a:ln w="9525">
              <a:solidFill>
                <a:schemeClr val="tx1"/>
              </a:solidFill>
              <a:miter lim="800000"/>
              <a:headEnd/>
              <a:tailEnd/>
            </a:ln>
          </p:spPr>
          <p:txBody>
            <a:bodyPr wrap="square" anchor="ctr">
              <a:spAutoFit/>
            </a:bodyPr>
            <a:lstStyle>
              <a:lvl1pPr marL="288925">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dirty="0" smtClean="0"/>
                <a:t>NOAA/ARL Measurements</a:t>
              </a:r>
            </a:p>
            <a:p>
              <a:r>
                <a:rPr lang="en-US" altLang="en-US" sz="1400" b="1" dirty="0" smtClean="0"/>
                <a:t>Measurements by Partners</a:t>
              </a:r>
              <a:endParaRPr lang="en-US" altLang="en-US" sz="1400" b="1" dirty="0"/>
            </a:p>
          </p:txBody>
        </p:sp>
        <p:sp>
          <p:nvSpPr>
            <p:cNvPr id="6" name="Oval 5"/>
            <p:cNvSpPr/>
            <p:nvPr/>
          </p:nvSpPr>
          <p:spPr>
            <a:xfrm>
              <a:off x="1106487" y="1269067"/>
              <a:ext cx="188913" cy="188913"/>
            </a:xfrm>
            <a:prstGeom prst="ellipse">
              <a:avLst/>
            </a:prstGeom>
            <a:solidFill>
              <a:srgbClr val="FF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 name="Oval 6"/>
            <p:cNvSpPr/>
            <p:nvPr/>
          </p:nvSpPr>
          <p:spPr>
            <a:xfrm>
              <a:off x="1106487" y="1497667"/>
              <a:ext cx="188913" cy="188913"/>
            </a:xfrm>
            <a:prstGeom prst="ellipse">
              <a:avLst/>
            </a:prstGeom>
            <a:solidFill>
              <a:srgbClr val="00B05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B050"/>
                </a:solidFill>
              </a:endParaRPr>
            </a:p>
          </p:txBody>
        </p:sp>
      </p:grpSp>
      <p:sp>
        <p:nvSpPr>
          <p:cNvPr id="8" name="Oval 7"/>
          <p:cNvSpPr/>
          <p:nvPr/>
        </p:nvSpPr>
        <p:spPr>
          <a:xfrm>
            <a:off x="3352800" y="3240087"/>
            <a:ext cx="188913" cy="188913"/>
          </a:xfrm>
          <a:prstGeom prst="ellipse">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9" name="Oval 8"/>
          <p:cNvSpPr/>
          <p:nvPr/>
        </p:nvSpPr>
        <p:spPr>
          <a:xfrm>
            <a:off x="3352801" y="2974974"/>
            <a:ext cx="188913" cy="188913"/>
          </a:xfrm>
          <a:prstGeom prst="ellipse">
            <a:avLst/>
          </a:prstGeom>
          <a:solidFill>
            <a:srgbClr val="FF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 name="Oval 9"/>
          <p:cNvSpPr/>
          <p:nvPr/>
        </p:nvSpPr>
        <p:spPr>
          <a:xfrm>
            <a:off x="3352799" y="4230686"/>
            <a:ext cx="188913" cy="188913"/>
          </a:xfrm>
          <a:prstGeom prst="ellipse">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1" name="Oval 10"/>
          <p:cNvSpPr/>
          <p:nvPr/>
        </p:nvSpPr>
        <p:spPr>
          <a:xfrm>
            <a:off x="3352801" y="3965574"/>
            <a:ext cx="188913" cy="188913"/>
          </a:xfrm>
          <a:prstGeom prst="ellipse">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3" name="Title 1"/>
          <p:cNvSpPr txBox="1">
            <a:spLocks/>
          </p:cNvSpPr>
          <p:nvPr/>
        </p:nvSpPr>
        <p:spPr>
          <a:xfrm>
            <a:off x="152400" y="76200"/>
            <a:ext cx="8839200" cy="914400"/>
          </a:xfrm>
          <a:prstGeom prst="rect">
            <a:avLst/>
          </a:prstGeom>
        </p:spPr>
        <p:txBody>
          <a:bodyP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sz="4000" dirty="0" smtClean="0">
                <a:ea typeface="Calibri"/>
                <a:cs typeface="Calibri"/>
                <a:sym typeface="Calibri"/>
              </a:rPr>
              <a:t>Mercury and Ancillary Measurements</a:t>
            </a:r>
            <a:endParaRPr lang="en-US" sz="4000" dirty="0"/>
          </a:p>
        </p:txBody>
      </p:sp>
      <p:sp>
        <p:nvSpPr>
          <p:cNvPr id="14" name="Rectangle 13"/>
          <p:cNvSpPr/>
          <p:nvPr/>
        </p:nvSpPr>
        <p:spPr>
          <a:xfrm>
            <a:off x="3221519" y="2649537"/>
            <a:ext cx="491832" cy="3009900"/>
          </a:xfrm>
          <a:prstGeom prst="rect">
            <a:avLst/>
          </a:prstGeom>
          <a:solidFill>
            <a:srgbClr val="FF0000">
              <a:alpha val="31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507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681" y="2133600"/>
            <a:ext cx="2560320" cy="3720365"/>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0"/>
          </p:nvPr>
        </p:nvSpPr>
        <p:spPr/>
        <p:txBody>
          <a:bodyPr/>
          <a:lstStyle/>
          <a:p>
            <a:r>
              <a:rPr lang="en-US" smtClean="0"/>
              <a:t>ARL Science Review, June 21-23, 2016</a:t>
            </a:r>
            <a:endParaRPr lang="en-US" dirty="0"/>
          </a:p>
        </p:txBody>
      </p:sp>
      <p:sp>
        <p:nvSpPr>
          <p:cNvPr id="3" name="Slide Number Placeholder 2"/>
          <p:cNvSpPr>
            <a:spLocks noGrp="1"/>
          </p:cNvSpPr>
          <p:nvPr>
            <p:ph type="sldNum" sz="quarter" idx="11"/>
          </p:nvPr>
        </p:nvSpPr>
        <p:spPr/>
        <p:txBody>
          <a:bodyPr/>
          <a:lstStyle/>
          <a:p>
            <a:fld id="{66CAC88C-31F3-4764-B964-B930D18D7C5C}" type="slidenum">
              <a:rPr lang="en-US" smtClean="0"/>
              <a:t>6</a:t>
            </a:fld>
            <a:endParaRPr lang="en-US" dirty="0"/>
          </a:p>
        </p:txBody>
      </p:sp>
      <p:sp>
        <p:nvSpPr>
          <p:cNvPr id="6" name="TextBox 5"/>
          <p:cNvSpPr txBox="1"/>
          <p:nvPr/>
        </p:nvSpPr>
        <p:spPr>
          <a:xfrm>
            <a:off x="304800" y="591207"/>
            <a:ext cx="8529836" cy="461665"/>
          </a:xfrm>
          <a:prstGeom prst="rect">
            <a:avLst/>
          </a:prstGeom>
          <a:noFill/>
        </p:spPr>
        <p:txBody>
          <a:bodyPr wrap="none" rtlCol="0">
            <a:spAutoFit/>
          </a:bodyPr>
          <a:lstStyle/>
          <a:p>
            <a:r>
              <a:rPr lang="en-US" sz="2400" dirty="0" smtClean="0">
                <a:solidFill>
                  <a:schemeClr val="bg1"/>
                </a:solidFill>
              </a:rPr>
              <a:t>Grand Bay National Estuarine Research Reserve (NERR), Mississippi</a:t>
            </a:r>
            <a:endParaRPr lang="en-US" sz="2400" dirty="0">
              <a:solidFill>
                <a:schemeClr val="bg1"/>
              </a:solidFill>
            </a:endParaRPr>
          </a:p>
        </p:txBody>
      </p:sp>
      <p:pic>
        <p:nvPicPr>
          <p:cNvPr id="7"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49050" r="503"/>
          <a:stretch/>
        </p:blipFill>
        <p:spPr bwMode="auto">
          <a:xfrm>
            <a:off x="6172200" y="2151356"/>
            <a:ext cx="2624328" cy="2624328"/>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txBox="1">
            <a:spLocks/>
          </p:cNvSpPr>
          <p:nvPr/>
        </p:nvSpPr>
        <p:spPr>
          <a:xfrm>
            <a:off x="457200" y="76200"/>
            <a:ext cx="8229600" cy="914400"/>
          </a:xfrm>
          <a:prstGeom prst="rect">
            <a:avLst/>
          </a:prstGeom>
        </p:spPr>
        <p:txBody>
          <a:bodyP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sz="3200" dirty="0" smtClean="0">
                <a:ea typeface="Calibri"/>
                <a:cs typeface="Calibri"/>
                <a:sym typeface="Calibri"/>
              </a:rPr>
              <a:t>ARL Measurement Sites</a:t>
            </a:r>
            <a:endParaRPr lang="en-US" sz="3200" dirty="0"/>
          </a:p>
        </p:txBody>
      </p:sp>
      <p:grpSp>
        <p:nvGrpSpPr>
          <p:cNvPr id="9" name="Group 8"/>
          <p:cNvGrpSpPr>
            <a:grpSpLocks noChangeAspect="1"/>
          </p:cNvGrpSpPr>
          <p:nvPr/>
        </p:nvGrpSpPr>
        <p:grpSpPr>
          <a:xfrm>
            <a:off x="2886722" y="2149303"/>
            <a:ext cx="3200400" cy="2619323"/>
            <a:chOff x="-2135611" y="1613915"/>
            <a:chExt cx="2795323" cy="2287793"/>
          </a:xfrm>
        </p:grpSpPr>
        <p:pic>
          <p:nvPicPr>
            <p:cNvPr id="11" name="Picture 5" descr="mdn_site.jpg"/>
            <p:cNvPicPr>
              <a:picLocks noChangeAspect="1"/>
            </p:cNvPicPr>
            <p:nvPr/>
          </p:nvPicPr>
          <p:blipFill>
            <a:blip r:embed="rId5" cstate="print"/>
            <a:srcRect l="8778" r="16190" b="18210"/>
            <a:stretch>
              <a:fillRect/>
            </a:stretch>
          </p:blipFill>
          <p:spPr bwMode="auto">
            <a:xfrm>
              <a:off x="-2135611" y="1615708"/>
              <a:ext cx="2795323" cy="2286000"/>
            </a:xfrm>
            <a:prstGeom prst="rect">
              <a:avLst/>
            </a:prstGeom>
            <a:noFill/>
            <a:ln w="9525">
              <a:solidFill>
                <a:schemeClr val="accent1"/>
              </a:solidFill>
              <a:miter lim="800000"/>
              <a:headEnd/>
              <a:tailEnd/>
            </a:ln>
          </p:spPr>
        </p:pic>
        <p:sp>
          <p:nvSpPr>
            <p:cNvPr id="12" name="Text Box 16"/>
            <p:cNvSpPr txBox="1">
              <a:spLocks noChangeArrowheads="1"/>
            </p:cNvSpPr>
            <p:nvPr/>
          </p:nvSpPr>
          <p:spPr bwMode="auto">
            <a:xfrm>
              <a:off x="-2084183" y="1613915"/>
              <a:ext cx="1796994" cy="255380"/>
            </a:xfrm>
            <a:prstGeom prst="rect">
              <a:avLst/>
            </a:prstGeom>
            <a:noFill/>
            <a:ln w="9525">
              <a:solidFill>
                <a:schemeClr val="accent1"/>
              </a:solidFill>
              <a:miter lim="800000"/>
              <a:headEnd/>
              <a:tailEnd/>
            </a:ln>
          </p:spPr>
          <p:txBody>
            <a:bodyPr wrap="none" lIns="0" tIns="0" rIns="0" bIns="0">
              <a:noAutofit/>
            </a:bodyPr>
            <a:lstStyle/>
            <a:p>
              <a:pPr fontAlgn="base">
                <a:spcBef>
                  <a:spcPct val="0"/>
                </a:spcBef>
                <a:spcAft>
                  <a:spcPct val="0"/>
                </a:spcAft>
              </a:pPr>
              <a:r>
                <a:rPr lang="en-US" sz="1600" b="1" dirty="0" smtClean="0">
                  <a:solidFill>
                    <a:schemeClr val="bg1"/>
                  </a:solidFill>
                </a:rPr>
                <a:t> precipitation collection </a:t>
              </a:r>
              <a:endParaRPr lang="en-US" sz="1600" b="1" dirty="0">
                <a:solidFill>
                  <a:schemeClr val="bg1"/>
                </a:solidFill>
              </a:endParaRPr>
            </a:p>
          </p:txBody>
        </p:sp>
      </p:grpSp>
      <p:pic>
        <p:nvPicPr>
          <p:cNvPr id="614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20278" b="20173"/>
          <a:stretch/>
        </p:blipFill>
        <p:spPr bwMode="auto">
          <a:xfrm>
            <a:off x="243681" y="1066800"/>
            <a:ext cx="8656637" cy="1005840"/>
          </a:xfrm>
          <a:prstGeom prst="rect">
            <a:avLst/>
          </a:prstGeom>
          <a:noFill/>
          <a:ln w="9525">
            <a:solidFill>
              <a:schemeClr val="accent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945602" y="4953000"/>
            <a:ext cx="6198398" cy="1200329"/>
          </a:xfrm>
          <a:prstGeom prst="rect">
            <a:avLst/>
          </a:prstGeom>
          <a:noFill/>
        </p:spPr>
        <p:txBody>
          <a:bodyPr wrap="square" rtlCol="0">
            <a:spAutoFit/>
          </a:bodyPr>
          <a:lstStyle/>
          <a:p>
            <a:r>
              <a:rPr lang="en-US" sz="2400" dirty="0" smtClean="0">
                <a:solidFill>
                  <a:schemeClr val="bg1"/>
                </a:solidFill>
              </a:rPr>
              <a:t>Since 2007: A rural coastal site in the SE U.S., </a:t>
            </a:r>
          </a:p>
          <a:p>
            <a:r>
              <a:rPr lang="en-US" sz="2400" dirty="0" smtClean="0">
                <a:solidFill>
                  <a:schemeClr val="bg1"/>
                </a:solidFill>
              </a:rPr>
              <a:t>5 km from the open waters of the Gulf of Mexico</a:t>
            </a:r>
          </a:p>
        </p:txBody>
      </p:sp>
      <p:sp>
        <p:nvSpPr>
          <p:cNvPr id="13" name="Line 51"/>
          <p:cNvSpPr>
            <a:spLocks noChangeShapeType="1"/>
          </p:cNvSpPr>
          <p:nvPr/>
        </p:nvSpPr>
        <p:spPr bwMode="auto">
          <a:xfrm flipV="1">
            <a:off x="820505" y="2586829"/>
            <a:ext cx="322496" cy="931606"/>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4" name="Text Box 52"/>
          <p:cNvSpPr txBox="1">
            <a:spLocks noChangeArrowheads="1"/>
          </p:cNvSpPr>
          <p:nvPr/>
        </p:nvSpPr>
        <p:spPr bwMode="auto">
          <a:xfrm>
            <a:off x="194704" y="3570883"/>
            <a:ext cx="1153649" cy="391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80000"/>
              </a:lnSpc>
              <a:spcBef>
                <a:spcPct val="0"/>
              </a:spcBef>
            </a:pPr>
            <a:r>
              <a:rPr lang="en-US" altLang="en-US" sz="1200" b="1" dirty="0">
                <a:solidFill>
                  <a:schemeClr val="tx1"/>
                </a:solidFill>
              </a:rPr>
              <a:t>Meteorological</a:t>
            </a:r>
          </a:p>
          <a:p>
            <a:pPr algn="l">
              <a:lnSpc>
                <a:spcPct val="80000"/>
              </a:lnSpc>
              <a:spcBef>
                <a:spcPct val="0"/>
              </a:spcBef>
            </a:pPr>
            <a:r>
              <a:rPr lang="en-US" altLang="en-US" sz="1200" b="1" dirty="0">
                <a:solidFill>
                  <a:schemeClr val="tx1"/>
                </a:solidFill>
              </a:rPr>
              <a:t>measurements</a:t>
            </a:r>
          </a:p>
        </p:txBody>
      </p:sp>
      <p:sp>
        <p:nvSpPr>
          <p:cNvPr id="16" name="Text Box 55"/>
          <p:cNvSpPr txBox="1">
            <a:spLocks noChangeArrowheads="1"/>
          </p:cNvSpPr>
          <p:nvPr/>
        </p:nvSpPr>
        <p:spPr bwMode="auto">
          <a:xfrm>
            <a:off x="739400" y="2189894"/>
            <a:ext cx="1775200" cy="24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80000"/>
              </a:lnSpc>
              <a:spcBef>
                <a:spcPct val="0"/>
              </a:spcBef>
            </a:pPr>
            <a:r>
              <a:rPr lang="en-US" altLang="en-US" sz="1200" b="1" dirty="0" smtClean="0">
                <a:solidFill>
                  <a:schemeClr val="tx1"/>
                </a:solidFill>
              </a:rPr>
              <a:t>Mercury measurements</a:t>
            </a:r>
            <a:endParaRPr lang="en-US" altLang="en-US" sz="1200" b="1" dirty="0">
              <a:solidFill>
                <a:schemeClr val="tx1"/>
              </a:solidFill>
            </a:endParaRPr>
          </a:p>
        </p:txBody>
      </p:sp>
      <p:sp>
        <p:nvSpPr>
          <p:cNvPr id="17" name="Text Box 57"/>
          <p:cNvSpPr txBox="1">
            <a:spLocks noChangeArrowheads="1"/>
          </p:cNvSpPr>
          <p:nvPr/>
        </p:nvSpPr>
        <p:spPr bwMode="auto">
          <a:xfrm>
            <a:off x="1734843" y="3574602"/>
            <a:ext cx="1143001" cy="387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80000"/>
              </a:lnSpc>
              <a:spcBef>
                <a:spcPct val="0"/>
              </a:spcBef>
            </a:pPr>
            <a:r>
              <a:rPr lang="en-US" altLang="en-US" sz="1200" b="1" dirty="0">
                <a:solidFill>
                  <a:schemeClr val="tx1"/>
                </a:solidFill>
              </a:rPr>
              <a:t>Trace gas</a:t>
            </a:r>
          </a:p>
          <a:p>
            <a:pPr algn="l">
              <a:lnSpc>
                <a:spcPct val="80000"/>
              </a:lnSpc>
              <a:spcBef>
                <a:spcPct val="0"/>
              </a:spcBef>
            </a:pPr>
            <a:r>
              <a:rPr lang="en-US" altLang="en-US" sz="1200" b="1" dirty="0">
                <a:solidFill>
                  <a:schemeClr val="tx1"/>
                </a:solidFill>
              </a:rPr>
              <a:t>measurements</a:t>
            </a:r>
          </a:p>
        </p:txBody>
      </p:sp>
      <p:sp>
        <p:nvSpPr>
          <p:cNvPr id="18" name="Line 58"/>
          <p:cNvSpPr>
            <a:spLocks noChangeShapeType="1"/>
          </p:cNvSpPr>
          <p:nvPr/>
        </p:nvSpPr>
        <p:spPr bwMode="auto">
          <a:xfrm flipH="1" flipV="1">
            <a:off x="1828800" y="3253353"/>
            <a:ext cx="195309" cy="333226"/>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20" name="Line 58"/>
          <p:cNvSpPr>
            <a:spLocks noChangeShapeType="1"/>
          </p:cNvSpPr>
          <p:nvPr/>
        </p:nvSpPr>
        <p:spPr bwMode="auto">
          <a:xfrm flipH="1">
            <a:off x="1348349" y="2385570"/>
            <a:ext cx="3" cy="16084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22" name="Line 58"/>
          <p:cNvSpPr>
            <a:spLocks noChangeShapeType="1"/>
          </p:cNvSpPr>
          <p:nvPr/>
        </p:nvSpPr>
        <p:spPr bwMode="auto">
          <a:xfrm flipH="1">
            <a:off x="1752600" y="2385570"/>
            <a:ext cx="3" cy="16084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21" name="Text Box 16"/>
          <p:cNvSpPr txBox="1">
            <a:spLocks noChangeArrowheads="1"/>
          </p:cNvSpPr>
          <p:nvPr/>
        </p:nvSpPr>
        <p:spPr bwMode="auto">
          <a:xfrm>
            <a:off x="225978" y="1805957"/>
            <a:ext cx="2441021" cy="264468"/>
          </a:xfrm>
          <a:prstGeom prst="rect">
            <a:avLst/>
          </a:prstGeom>
          <a:noFill/>
          <a:ln w="9525">
            <a:noFill/>
            <a:miter lim="800000"/>
            <a:headEnd/>
            <a:tailEnd/>
          </a:ln>
        </p:spPr>
        <p:txBody>
          <a:bodyPr wrap="none" lIns="0" tIns="0" rIns="0" bIns="0">
            <a:noAutofit/>
          </a:bodyPr>
          <a:lstStyle/>
          <a:p>
            <a:pPr fontAlgn="base">
              <a:spcBef>
                <a:spcPct val="0"/>
              </a:spcBef>
              <a:spcAft>
                <a:spcPct val="0"/>
              </a:spcAft>
            </a:pPr>
            <a:r>
              <a:rPr lang="en-US" sz="1600" b="1" dirty="0" smtClean="0">
                <a:solidFill>
                  <a:schemeClr val="bg1"/>
                </a:solidFill>
              </a:rPr>
              <a:t> view from the top of tower</a:t>
            </a:r>
            <a:endParaRPr lang="en-US" sz="1600" b="1" dirty="0">
              <a:solidFill>
                <a:schemeClr val="bg1"/>
              </a:solidFill>
            </a:endParaRPr>
          </a:p>
        </p:txBody>
      </p:sp>
    </p:spTree>
    <p:extLst>
      <p:ext uri="{BB962C8B-B14F-4D97-AF65-F5344CB8AC3E}">
        <p14:creationId xmlns:p14="http://schemas.microsoft.com/office/powerpoint/2010/main" val="4076107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ARL Science Review, June 21-23, 2016</a:t>
            </a:r>
            <a:endParaRPr lang="en-US" dirty="0"/>
          </a:p>
        </p:txBody>
      </p:sp>
      <p:sp>
        <p:nvSpPr>
          <p:cNvPr id="3" name="Slide Number Placeholder 2"/>
          <p:cNvSpPr>
            <a:spLocks noGrp="1"/>
          </p:cNvSpPr>
          <p:nvPr>
            <p:ph type="sldNum" sz="quarter" idx="11"/>
          </p:nvPr>
        </p:nvSpPr>
        <p:spPr/>
        <p:txBody>
          <a:bodyPr/>
          <a:lstStyle/>
          <a:p>
            <a:fld id="{66CAC88C-31F3-4764-B964-B930D18D7C5C}" type="slidenum">
              <a:rPr lang="en-US" smtClean="0"/>
              <a:t>7</a:t>
            </a:fld>
            <a:endParaRPr lang="en-US" dirty="0"/>
          </a:p>
        </p:txBody>
      </p:sp>
      <p:sp>
        <p:nvSpPr>
          <p:cNvPr id="6" name="TextBox 5"/>
          <p:cNvSpPr txBox="1"/>
          <p:nvPr/>
        </p:nvSpPr>
        <p:spPr>
          <a:xfrm>
            <a:off x="3241088" y="533400"/>
            <a:ext cx="2645276" cy="461665"/>
          </a:xfrm>
          <a:prstGeom prst="rect">
            <a:avLst/>
          </a:prstGeom>
          <a:noFill/>
        </p:spPr>
        <p:txBody>
          <a:bodyPr wrap="none" rtlCol="0">
            <a:spAutoFit/>
          </a:bodyPr>
          <a:lstStyle/>
          <a:p>
            <a:r>
              <a:rPr lang="en-US" sz="2400" dirty="0" smtClean="0">
                <a:solidFill>
                  <a:schemeClr val="bg1"/>
                </a:solidFill>
              </a:rPr>
              <a:t>Beltsville, Maryland</a:t>
            </a:r>
            <a:endParaRPr lang="en-US" sz="2400" dirty="0">
              <a:solidFill>
                <a:schemeClr val="bg1"/>
              </a:solidFill>
            </a:endParaRPr>
          </a:p>
        </p:txBody>
      </p:sp>
      <p:sp>
        <p:nvSpPr>
          <p:cNvPr id="10" name="Title 1"/>
          <p:cNvSpPr txBox="1">
            <a:spLocks/>
          </p:cNvSpPr>
          <p:nvPr/>
        </p:nvSpPr>
        <p:spPr>
          <a:xfrm>
            <a:off x="457200" y="76200"/>
            <a:ext cx="8229600" cy="914400"/>
          </a:xfrm>
          <a:prstGeom prst="rect">
            <a:avLst/>
          </a:prstGeom>
        </p:spPr>
        <p:txBody>
          <a:bodyP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sz="3200" dirty="0" smtClean="0">
                <a:ea typeface="Calibri"/>
                <a:cs typeface="Calibri"/>
                <a:sym typeface="Calibri"/>
              </a:rPr>
              <a:t>ARL Measurement Sites</a:t>
            </a:r>
            <a:endParaRPr lang="en-US" sz="3200" dirty="0"/>
          </a:p>
        </p:txBody>
      </p:sp>
      <p:sp>
        <p:nvSpPr>
          <p:cNvPr id="13" name="TextBox 12"/>
          <p:cNvSpPr txBox="1"/>
          <p:nvPr/>
        </p:nvSpPr>
        <p:spPr>
          <a:xfrm>
            <a:off x="6553201" y="1905000"/>
            <a:ext cx="2438399" cy="3416320"/>
          </a:xfrm>
          <a:prstGeom prst="rect">
            <a:avLst/>
          </a:prstGeom>
          <a:noFill/>
        </p:spPr>
        <p:txBody>
          <a:bodyPr wrap="square" rtlCol="0">
            <a:spAutoFit/>
          </a:bodyPr>
          <a:lstStyle/>
          <a:p>
            <a:r>
              <a:rPr lang="en-US" sz="2400" dirty="0" smtClean="0">
                <a:solidFill>
                  <a:schemeClr val="bg1"/>
                </a:solidFill>
              </a:rPr>
              <a:t>Since 2007: </a:t>
            </a:r>
          </a:p>
          <a:p>
            <a:r>
              <a:rPr lang="en-US" sz="2400" dirty="0" smtClean="0">
                <a:solidFill>
                  <a:schemeClr val="bg1"/>
                </a:solidFill>
              </a:rPr>
              <a:t>A suburban</a:t>
            </a:r>
          </a:p>
          <a:p>
            <a:r>
              <a:rPr lang="en-US" sz="2400" dirty="0" smtClean="0">
                <a:solidFill>
                  <a:schemeClr val="bg1"/>
                </a:solidFill>
              </a:rPr>
              <a:t>site NE of Washington, DC</a:t>
            </a:r>
          </a:p>
          <a:p>
            <a:endParaRPr lang="en-US" sz="2400" dirty="0">
              <a:solidFill>
                <a:schemeClr val="bg1"/>
              </a:solidFill>
            </a:endParaRPr>
          </a:p>
          <a:p>
            <a:r>
              <a:rPr lang="en-US" sz="2400" dirty="0" smtClean="0">
                <a:solidFill>
                  <a:schemeClr val="bg1"/>
                </a:solidFill>
              </a:rPr>
              <a:t>Also an EPA Clean Air Status and Trends Network site</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12857" b="1426"/>
          <a:stretch/>
        </p:blipFill>
        <p:spPr>
          <a:xfrm rot="5400000">
            <a:off x="-196251" y="1562100"/>
            <a:ext cx="3200400" cy="2057400"/>
          </a:xfrm>
          <a:prstGeom prst="rect">
            <a:avLst/>
          </a:prstGeom>
          <a:ln>
            <a:solidFill>
              <a:schemeClr val="accent1"/>
            </a:solidFill>
          </a:ln>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426" r="6428"/>
          <a:stretch/>
        </p:blipFill>
        <p:spPr>
          <a:xfrm>
            <a:off x="2514600" y="997257"/>
            <a:ext cx="3931920" cy="3200400"/>
          </a:xfrm>
          <a:prstGeom prst="rect">
            <a:avLst/>
          </a:prstGeom>
          <a:ln>
            <a:solidFill>
              <a:schemeClr val="accent1"/>
            </a:solidFill>
          </a:ln>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4258322"/>
            <a:ext cx="2743200" cy="2057400"/>
          </a:xfrm>
          <a:prstGeom prst="rect">
            <a:avLst/>
          </a:prstGeom>
          <a:ln>
            <a:solidFill>
              <a:schemeClr val="accent1"/>
            </a:solidFill>
          </a:ln>
        </p:spPr>
      </p:pic>
      <p:grpSp>
        <p:nvGrpSpPr>
          <p:cNvPr id="14" name="Group 13"/>
          <p:cNvGrpSpPr>
            <a:grpSpLocks noChangeAspect="1"/>
          </p:cNvGrpSpPr>
          <p:nvPr/>
        </p:nvGrpSpPr>
        <p:grpSpPr>
          <a:xfrm>
            <a:off x="3207923" y="4258322"/>
            <a:ext cx="3236976" cy="2050084"/>
            <a:chOff x="548640" y="365760"/>
            <a:chExt cx="2743200" cy="1737360"/>
          </a:xfrm>
        </p:grpSpPr>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l="15001" t="5000" r="9999" b="31666"/>
            <a:stretch/>
          </p:blipFill>
          <p:spPr>
            <a:xfrm>
              <a:off x="548640" y="365760"/>
              <a:ext cx="2743200" cy="1737360"/>
            </a:xfrm>
            <a:prstGeom prst="rect">
              <a:avLst/>
            </a:prstGeom>
            <a:ln>
              <a:solidFill>
                <a:schemeClr val="accent1"/>
              </a:solidFill>
            </a:ln>
          </p:spPr>
        </p:pic>
        <p:sp>
          <p:nvSpPr>
            <p:cNvPr id="15" name="Text Box 16"/>
            <p:cNvSpPr txBox="1">
              <a:spLocks noChangeArrowheads="1"/>
            </p:cNvSpPr>
            <p:nvPr/>
          </p:nvSpPr>
          <p:spPr bwMode="auto">
            <a:xfrm>
              <a:off x="609600" y="393412"/>
              <a:ext cx="2057400" cy="292388"/>
            </a:xfrm>
            <a:prstGeom prst="rect">
              <a:avLst/>
            </a:prstGeom>
            <a:noFill/>
            <a:ln w="9525">
              <a:noFill/>
              <a:miter lim="800000"/>
              <a:headEnd/>
              <a:tailEnd/>
            </a:ln>
          </p:spPr>
          <p:txBody>
            <a:bodyPr wrap="none" lIns="0" tIns="0" rIns="0" bIns="0">
              <a:noAutofit/>
            </a:bodyPr>
            <a:lstStyle/>
            <a:p>
              <a:pPr fontAlgn="base">
                <a:spcBef>
                  <a:spcPct val="0"/>
                </a:spcBef>
                <a:spcAft>
                  <a:spcPct val="0"/>
                </a:spcAft>
              </a:pPr>
              <a:r>
                <a:rPr lang="en-US" sz="1600" b="1" dirty="0" smtClean="0">
                  <a:solidFill>
                    <a:schemeClr val="bg1"/>
                  </a:solidFill>
                </a:rPr>
                <a:t> precipitation collection </a:t>
              </a:r>
              <a:endParaRPr lang="en-US" sz="1600" b="1" dirty="0">
                <a:solidFill>
                  <a:schemeClr val="bg1"/>
                </a:solidFill>
              </a:endParaRPr>
            </a:p>
          </p:txBody>
        </p:sp>
      </p:grpSp>
      <p:sp>
        <p:nvSpPr>
          <p:cNvPr id="17" name="Text Box 16"/>
          <p:cNvSpPr txBox="1">
            <a:spLocks noChangeArrowheads="1"/>
          </p:cNvSpPr>
          <p:nvPr/>
        </p:nvSpPr>
        <p:spPr bwMode="auto">
          <a:xfrm>
            <a:off x="1524000" y="4307026"/>
            <a:ext cx="1333500" cy="528935"/>
          </a:xfrm>
          <a:prstGeom prst="rect">
            <a:avLst/>
          </a:prstGeom>
          <a:noFill/>
          <a:ln w="9525">
            <a:noFill/>
            <a:miter lim="800000"/>
            <a:headEnd/>
            <a:tailEnd/>
          </a:ln>
        </p:spPr>
        <p:txBody>
          <a:bodyPr wrap="none" lIns="0" tIns="0" rIns="0" bIns="0">
            <a:noAutofit/>
          </a:bodyPr>
          <a:lstStyle/>
          <a:p>
            <a:pPr fontAlgn="base">
              <a:spcBef>
                <a:spcPct val="0"/>
              </a:spcBef>
              <a:spcAft>
                <a:spcPct val="0"/>
              </a:spcAft>
            </a:pPr>
            <a:r>
              <a:rPr lang="en-US" sz="1600" b="1" dirty="0" smtClean="0">
                <a:solidFill>
                  <a:schemeClr val="bg1"/>
                </a:solidFill>
              </a:rPr>
              <a:t> view from the</a:t>
            </a:r>
          </a:p>
          <a:p>
            <a:pPr fontAlgn="base">
              <a:spcBef>
                <a:spcPct val="0"/>
              </a:spcBef>
              <a:spcAft>
                <a:spcPct val="0"/>
              </a:spcAft>
            </a:pPr>
            <a:r>
              <a:rPr lang="en-US" sz="1600" b="1" dirty="0" smtClean="0">
                <a:solidFill>
                  <a:schemeClr val="bg1"/>
                </a:solidFill>
              </a:rPr>
              <a:t> top of tower</a:t>
            </a:r>
            <a:endParaRPr lang="en-US" sz="1600" b="1" dirty="0">
              <a:solidFill>
                <a:schemeClr val="bg1"/>
              </a:solidFill>
            </a:endParaRPr>
          </a:p>
        </p:txBody>
      </p:sp>
    </p:spTree>
    <p:extLst>
      <p:ext uri="{BB962C8B-B14F-4D97-AF65-F5344CB8AC3E}">
        <p14:creationId xmlns:p14="http://schemas.microsoft.com/office/powerpoint/2010/main" val="4076107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ARL Science Review, June 21-23, 2016</a:t>
            </a:r>
            <a:endParaRPr lang="en-US" dirty="0"/>
          </a:p>
        </p:txBody>
      </p:sp>
      <p:sp>
        <p:nvSpPr>
          <p:cNvPr id="3" name="Slide Number Placeholder 2"/>
          <p:cNvSpPr>
            <a:spLocks noGrp="1"/>
          </p:cNvSpPr>
          <p:nvPr>
            <p:ph type="sldNum" sz="quarter" idx="11"/>
          </p:nvPr>
        </p:nvSpPr>
        <p:spPr/>
        <p:txBody>
          <a:bodyPr/>
          <a:lstStyle/>
          <a:p>
            <a:fld id="{66CAC88C-31F3-4764-B964-B930D18D7C5C}" type="slidenum">
              <a:rPr lang="en-US" smtClean="0"/>
              <a:t>8</a:t>
            </a:fld>
            <a:endParaRPr lang="en-US" dirty="0"/>
          </a:p>
        </p:txBody>
      </p:sp>
      <p:sp>
        <p:nvSpPr>
          <p:cNvPr id="6" name="TextBox 5"/>
          <p:cNvSpPr txBox="1"/>
          <p:nvPr/>
        </p:nvSpPr>
        <p:spPr>
          <a:xfrm>
            <a:off x="2492364" y="542925"/>
            <a:ext cx="4147546" cy="461665"/>
          </a:xfrm>
          <a:prstGeom prst="rect">
            <a:avLst/>
          </a:prstGeom>
          <a:noFill/>
        </p:spPr>
        <p:txBody>
          <a:bodyPr wrap="none" rtlCol="0">
            <a:spAutoFit/>
          </a:bodyPr>
          <a:lstStyle/>
          <a:p>
            <a:r>
              <a:rPr lang="en-US" sz="2400" dirty="0" smtClean="0">
                <a:solidFill>
                  <a:schemeClr val="bg1"/>
                </a:solidFill>
              </a:rPr>
              <a:t>Mauna Loa Observatory, Hawaii</a:t>
            </a:r>
            <a:endParaRPr lang="en-US" sz="2400" dirty="0">
              <a:solidFill>
                <a:schemeClr val="bg1"/>
              </a:solidFill>
            </a:endParaRPr>
          </a:p>
        </p:txBody>
      </p:sp>
      <p:sp>
        <p:nvSpPr>
          <p:cNvPr id="10" name="Title 1"/>
          <p:cNvSpPr txBox="1">
            <a:spLocks/>
          </p:cNvSpPr>
          <p:nvPr/>
        </p:nvSpPr>
        <p:spPr>
          <a:xfrm>
            <a:off x="457200" y="76200"/>
            <a:ext cx="8229600" cy="914400"/>
          </a:xfrm>
          <a:prstGeom prst="rect">
            <a:avLst/>
          </a:prstGeom>
        </p:spPr>
        <p:txBody>
          <a:bodyP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sz="3200" dirty="0" smtClean="0">
                <a:ea typeface="Calibri"/>
                <a:cs typeface="Calibri"/>
                <a:sym typeface="Calibri"/>
              </a:rPr>
              <a:t>ARL Measurement Sites</a:t>
            </a:r>
            <a:endParaRPr lang="en-US" sz="3200" dirty="0"/>
          </a:p>
        </p:txBody>
      </p:sp>
      <p:sp>
        <p:nvSpPr>
          <p:cNvPr id="23" name="Text Box 9"/>
          <p:cNvSpPr txBox="1">
            <a:spLocks noChangeArrowheads="1"/>
          </p:cNvSpPr>
          <p:nvPr/>
        </p:nvSpPr>
        <p:spPr bwMode="auto">
          <a:xfrm>
            <a:off x="6847643" y="942982"/>
            <a:ext cx="2286000" cy="54527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5094288">
              <a:defRPr>
                <a:solidFill>
                  <a:schemeClr val="tx1"/>
                </a:solidFill>
                <a:latin typeface="Arial" charset="0"/>
              </a:defRPr>
            </a:lvl1pPr>
            <a:lvl2pPr defTabSz="5094288">
              <a:defRPr>
                <a:solidFill>
                  <a:schemeClr val="tx1"/>
                </a:solidFill>
                <a:latin typeface="Arial" charset="0"/>
              </a:defRPr>
            </a:lvl2pPr>
            <a:lvl3pPr defTabSz="5094288">
              <a:defRPr>
                <a:solidFill>
                  <a:schemeClr val="tx1"/>
                </a:solidFill>
                <a:latin typeface="Arial" charset="0"/>
              </a:defRPr>
            </a:lvl3pPr>
            <a:lvl4pPr defTabSz="5094288">
              <a:defRPr>
                <a:solidFill>
                  <a:schemeClr val="tx1"/>
                </a:solidFill>
                <a:latin typeface="Arial" charset="0"/>
              </a:defRPr>
            </a:lvl4pPr>
            <a:lvl5pPr defTabSz="5094288">
              <a:defRPr>
                <a:solidFill>
                  <a:schemeClr val="tx1"/>
                </a:solidFill>
                <a:latin typeface="Arial" charset="0"/>
              </a:defRPr>
            </a:lvl5pPr>
            <a:lvl6pPr defTabSz="5094288" fontAlgn="base">
              <a:spcBef>
                <a:spcPct val="0"/>
              </a:spcBef>
              <a:spcAft>
                <a:spcPct val="0"/>
              </a:spcAft>
              <a:defRPr>
                <a:solidFill>
                  <a:schemeClr val="tx1"/>
                </a:solidFill>
                <a:latin typeface="Arial" charset="0"/>
              </a:defRPr>
            </a:lvl6pPr>
            <a:lvl7pPr defTabSz="5094288" fontAlgn="base">
              <a:spcBef>
                <a:spcPct val="0"/>
              </a:spcBef>
              <a:spcAft>
                <a:spcPct val="0"/>
              </a:spcAft>
              <a:defRPr>
                <a:solidFill>
                  <a:schemeClr val="tx1"/>
                </a:solidFill>
                <a:latin typeface="Arial" charset="0"/>
              </a:defRPr>
            </a:lvl7pPr>
            <a:lvl8pPr defTabSz="5094288" fontAlgn="base">
              <a:spcBef>
                <a:spcPct val="0"/>
              </a:spcBef>
              <a:spcAft>
                <a:spcPct val="0"/>
              </a:spcAft>
              <a:defRPr>
                <a:solidFill>
                  <a:schemeClr val="tx1"/>
                </a:solidFill>
                <a:latin typeface="Arial" charset="0"/>
              </a:defRPr>
            </a:lvl8pPr>
            <a:lvl9pPr defTabSz="5094288" fontAlgn="base">
              <a:spcBef>
                <a:spcPct val="0"/>
              </a:spcBef>
              <a:spcAft>
                <a:spcPct val="0"/>
              </a:spcAft>
              <a:defRPr>
                <a:solidFill>
                  <a:schemeClr val="tx1"/>
                </a:solidFill>
                <a:latin typeface="Arial" charset="0"/>
              </a:defRPr>
            </a:lvl9pPr>
          </a:lstStyle>
          <a:p>
            <a:pPr fontAlgn="auto">
              <a:lnSpc>
                <a:spcPts val="2200"/>
              </a:lnSpc>
              <a:spcBef>
                <a:spcPts val="0"/>
              </a:spcBef>
              <a:spcAft>
                <a:spcPts val="0"/>
              </a:spcAft>
            </a:pPr>
            <a:r>
              <a:rPr lang="en-US" sz="2400" dirty="0" smtClean="0">
                <a:solidFill>
                  <a:schemeClr val="bg1"/>
                </a:solidFill>
                <a:latin typeface="+mj-lt"/>
                <a:cs typeface="Times New Roman" pitchFamily="18" charset="0"/>
              </a:rPr>
              <a:t>Since 2011:</a:t>
            </a:r>
          </a:p>
          <a:p>
            <a:pPr fontAlgn="auto">
              <a:lnSpc>
                <a:spcPts val="2200"/>
              </a:lnSpc>
              <a:spcBef>
                <a:spcPts val="0"/>
              </a:spcBef>
              <a:spcAft>
                <a:spcPts val="0"/>
              </a:spcAft>
            </a:pPr>
            <a:r>
              <a:rPr lang="en-US" sz="2400" dirty="0" smtClean="0">
                <a:solidFill>
                  <a:schemeClr val="bg1"/>
                </a:solidFill>
                <a:latin typeface="+mj-lt"/>
                <a:cs typeface="Times New Roman" pitchFamily="18" charset="0"/>
              </a:rPr>
              <a:t>Located at 3,397m on the north slope of the Mauna Loa volcano</a:t>
            </a:r>
          </a:p>
          <a:p>
            <a:pPr fontAlgn="auto">
              <a:lnSpc>
                <a:spcPts val="2200"/>
              </a:lnSpc>
              <a:spcBef>
                <a:spcPts val="0"/>
              </a:spcBef>
              <a:spcAft>
                <a:spcPts val="0"/>
              </a:spcAft>
            </a:pPr>
            <a:endParaRPr lang="en-US" sz="2400" dirty="0">
              <a:solidFill>
                <a:schemeClr val="bg1"/>
              </a:solidFill>
              <a:latin typeface="+mj-lt"/>
              <a:cs typeface="Times New Roman" pitchFamily="18" charset="0"/>
            </a:endParaRPr>
          </a:p>
          <a:p>
            <a:pPr lvl="0">
              <a:lnSpc>
                <a:spcPts val="2200"/>
              </a:lnSpc>
            </a:pPr>
            <a:r>
              <a:rPr lang="en-US" sz="2400" dirty="0" smtClean="0">
                <a:solidFill>
                  <a:schemeClr val="bg1"/>
                </a:solidFill>
                <a:latin typeface="+mj-lt"/>
                <a:cs typeface="Times New Roman" pitchFamily="18" charset="0"/>
              </a:rPr>
              <a:t>Premier site for the study of background atmosphere (NOAA ESRL)</a:t>
            </a:r>
            <a:r>
              <a:rPr lang="en-US" sz="2400" dirty="0" smtClean="0">
                <a:solidFill>
                  <a:srgbClr val="FF0000"/>
                </a:solidFill>
                <a:latin typeface="+mj-lt"/>
              </a:rPr>
              <a:t> </a:t>
            </a:r>
          </a:p>
          <a:p>
            <a:pPr lvl="0">
              <a:lnSpc>
                <a:spcPts val="2200"/>
              </a:lnSpc>
            </a:pPr>
            <a:endParaRPr lang="en-US" sz="2400" dirty="0">
              <a:solidFill>
                <a:srgbClr val="FF0000"/>
              </a:solidFill>
              <a:latin typeface="+mj-lt"/>
            </a:endParaRPr>
          </a:p>
          <a:p>
            <a:pPr lvl="0">
              <a:lnSpc>
                <a:spcPts val="2200"/>
              </a:lnSpc>
            </a:pPr>
            <a:r>
              <a:rPr lang="en-US" sz="2400" dirty="0" smtClean="0">
                <a:solidFill>
                  <a:schemeClr val="bg1"/>
                </a:solidFill>
                <a:latin typeface="+mj-lt"/>
              </a:rPr>
              <a:t>Mauna </a:t>
            </a:r>
            <a:r>
              <a:rPr lang="en-US" sz="2400" dirty="0">
                <a:solidFill>
                  <a:schemeClr val="bg1"/>
                </a:solidFill>
                <a:latin typeface="+mj-lt"/>
              </a:rPr>
              <a:t>Loa is also affiliated with GMOS (Global Mercury Observation System</a:t>
            </a:r>
            <a:r>
              <a:rPr lang="en-US" sz="2400" dirty="0" smtClean="0">
                <a:solidFill>
                  <a:schemeClr val="bg1"/>
                </a:solidFill>
                <a:latin typeface="+mj-lt"/>
              </a:rPr>
              <a:t>)</a:t>
            </a:r>
            <a:endParaRPr lang="en-US" sz="2400" dirty="0" smtClean="0">
              <a:solidFill>
                <a:schemeClr val="bg1"/>
              </a:solidFill>
              <a:latin typeface="+mj-lt"/>
              <a:cs typeface="Times New Roman" pitchFamily="18" charset="0"/>
            </a:endParaRPr>
          </a:p>
        </p:txBody>
      </p:sp>
      <p:grpSp>
        <p:nvGrpSpPr>
          <p:cNvPr id="25" name="Group 35"/>
          <p:cNvGrpSpPr>
            <a:grpSpLocks noChangeAspect="1"/>
          </p:cNvGrpSpPr>
          <p:nvPr/>
        </p:nvGrpSpPr>
        <p:grpSpPr bwMode="auto">
          <a:xfrm>
            <a:off x="228600" y="990600"/>
            <a:ext cx="4378036" cy="2819400"/>
            <a:chOff x="192" y="2116"/>
            <a:chExt cx="2528" cy="1628"/>
          </a:xfrm>
        </p:grpSpPr>
        <p:pic>
          <p:nvPicPr>
            <p:cNvPr id="26" name="Picture 23" descr="mlo2b_med.gif"/>
            <p:cNvPicPr>
              <a:picLocks noChangeAspect="1"/>
            </p:cNvPicPr>
            <p:nvPr/>
          </p:nvPicPr>
          <p:blipFill>
            <a:blip r:embed="rId3">
              <a:extLst>
                <a:ext uri="{28A0092B-C50C-407E-A947-70E740481C1C}">
                  <a14:useLocalDpi xmlns:a14="http://schemas.microsoft.com/office/drawing/2010/main" val="0"/>
                </a:ext>
              </a:extLst>
            </a:blip>
            <a:srcRect l="2251" t="6744" r="1801" b="3148"/>
            <a:stretch>
              <a:fillRect/>
            </a:stretch>
          </p:blipFill>
          <p:spPr bwMode="auto">
            <a:xfrm>
              <a:off x="192" y="2160"/>
              <a:ext cx="2528" cy="1584"/>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27" name="Text Box 23"/>
            <p:cNvSpPr txBox="1">
              <a:spLocks noChangeArrowheads="1"/>
            </p:cNvSpPr>
            <p:nvPr/>
          </p:nvSpPr>
          <p:spPr bwMode="auto">
            <a:xfrm>
              <a:off x="192" y="2116"/>
              <a:ext cx="2528" cy="30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5094288" eaLnBrk="0" hangingPunct="0">
                <a:defRPr>
                  <a:solidFill>
                    <a:schemeClr val="tx1"/>
                  </a:solidFill>
                  <a:latin typeface="Arial" charset="0"/>
                </a:defRPr>
              </a:lvl1pPr>
              <a:lvl2pPr defTabSz="5094288" eaLnBrk="0" hangingPunct="0">
                <a:defRPr>
                  <a:solidFill>
                    <a:schemeClr val="tx1"/>
                  </a:solidFill>
                  <a:latin typeface="Arial" charset="0"/>
                </a:defRPr>
              </a:lvl2pPr>
              <a:lvl3pPr defTabSz="5094288" eaLnBrk="0" hangingPunct="0">
                <a:defRPr>
                  <a:solidFill>
                    <a:schemeClr val="tx1"/>
                  </a:solidFill>
                  <a:latin typeface="Arial" charset="0"/>
                </a:defRPr>
              </a:lvl3pPr>
              <a:lvl4pPr defTabSz="5094288" eaLnBrk="0" hangingPunct="0">
                <a:defRPr>
                  <a:solidFill>
                    <a:schemeClr val="tx1"/>
                  </a:solidFill>
                  <a:latin typeface="Arial" charset="0"/>
                </a:defRPr>
              </a:lvl4pPr>
              <a:lvl5pPr defTabSz="5094288" eaLnBrk="0" hangingPunct="0">
                <a:defRPr>
                  <a:solidFill>
                    <a:schemeClr val="tx1"/>
                  </a:solidFill>
                  <a:latin typeface="Arial" charset="0"/>
                </a:defRPr>
              </a:lvl5pPr>
              <a:lvl6pPr defTabSz="5094288" eaLnBrk="0" fontAlgn="base" hangingPunct="0">
                <a:spcBef>
                  <a:spcPct val="0"/>
                </a:spcBef>
                <a:spcAft>
                  <a:spcPct val="0"/>
                </a:spcAft>
                <a:defRPr>
                  <a:solidFill>
                    <a:schemeClr val="tx1"/>
                  </a:solidFill>
                  <a:latin typeface="Arial" charset="0"/>
                </a:defRPr>
              </a:lvl6pPr>
              <a:lvl7pPr defTabSz="5094288" eaLnBrk="0" fontAlgn="base" hangingPunct="0">
                <a:spcBef>
                  <a:spcPct val="0"/>
                </a:spcBef>
                <a:spcAft>
                  <a:spcPct val="0"/>
                </a:spcAft>
                <a:defRPr>
                  <a:solidFill>
                    <a:schemeClr val="tx1"/>
                  </a:solidFill>
                  <a:latin typeface="Arial" charset="0"/>
                </a:defRPr>
              </a:lvl7pPr>
              <a:lvl8pPr defTabSz="5094288" eaLnBrk="0" fontAlgn="base" hangingPunct="0">
                <a:spcBef>
                  <a:spcPct val="0"/>
                </a:spcBef>
                <a:spcAft>
                  <a:spcPct val="0"/>
                </a:spcAft>
                <a:defRPr>
                  <a:solidFill>
                    <a:schemeClr val="tx1"/>
                  </a:solidFill>
                  <a:latin typeface="Arial" charset="0"/>
                </a:defRPr>
              </a:lvl8pPr>
              <a:lvl9pPr defTabSz="5094288"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pPr>
              <a:r>
                <a:rPr lang="en-US" sz="1400" b="1" dirty="0">
                  <a:solidFill>
                    <a:prstClr val="white"/>
                  </a:solidFill>
                  <a:latin typeface="Calibri" pitchFamily="34" charset="0"/>
                </a:rPr>
                <a:t>The Mauna Loa Observatory with Mauna Kea in the background. </a:t>
              </a:r>
              <a:endParaRPr lang="en-US" sz="1200" b="1" dirty="0">
                <a:solidFill>
                  <a:prstClr val="white"/>
                </a:solidFill>
                <a:latin typeface="Calibri" pitchFamily="34" charset="0"/>
              </a:endParaRPr>
            </a:p>
          </p:txBody>
        </p:sp>
      </p:grpSp>
      <p:pic>
        <p:nvPicPr>
          <p:cNvPr id="28" name="Picture 27"/>
          <p:cNvPicPr>
            <a:picLocks noChangeAspect="1"/>
          </p:cNvPicPr>
          <p:nvPr/>
        </p:nvPicPr>
        <p:blipFill rotWithShape="1">
          <a:blip r:embed="rId4" cstate="print">
            <a:extLst>
              <a:ext uri="{28A0092B-C50C-407E-A947-70E740481C1C}">
                <a14:useLocalDpi xmlns:a14="http://schemas.microsoft.com/office/drawing/2010/main" val="0"/>
              </a:ext>
            </a:extLst>
          </a:blip>
          <a:srcRect b="7637"/>
          <a:stretch/>
        </p:blipFill>
        <p:spPr>
          <a:xfrm>
            <a:off x="228600" y="3868444"/>
            <a:ext cx="3352800" cy="2322576"/>
          </a:xfrm>
          <a:prstGeom prst="rect">
            <a:avLst/>
          </a:prstGeom>
          <a:ln>
            <a:solidFill>
              <a:schemeClr val="accent1"/>
            </a:solidFill>
          </a:ln>
        </p:spPr>
      </p:pic>
      <p:sp>
        <p:nvSpPr>
          <p:cNvPr id="29" name="TextBox 28"/>
          <p:cNvSpPr txBox="1"/>
          <p:nvPr/>
        </p:nvSpPr>
        <p:spPr>
          <a:xfrm>
            <a:off x="228600" y="3881735"/>
            <a:ext cx="2667000" cy="523220"/>
          </a:xfrm>
          <a:prstGeom prst="rect">
            <a:avLst/>
          </a:prstGeom>
          <a:noFill/>
          <a:ln>
            <a:noFill/>
          </a:ln>
        </p:spPr>
        <p:txBody>
          <a:bodyPr wrap="square" rtlCol="0">
            <a:spAutoFit/>
          </a:bodyPr>
          <a:lstStyle/>
          <a:p>
            <a:r>
              <a:rPr lang="en-US" sz="1400" b="1" dirty="0" smtClean="0"/>
              <a:t>Mercury measurements from </a:t>
            </a:r>
          </a:p>
          <a:p>
            <a:r>
              <a:rPr lang="en-US" sz="1400" b="1" dirty="0" smtClean="0"/>
              <a:t>the historic Keeling Building</a:t>
            </a:r>
            <a:endParaRPr lang="en-US" sz="1400" b="1" dirty="0"/>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0010" y="1066800"/>
            <a:ext cx="2057400" cy="2743200"/>
          </a:xfrm>
          <a:prstGeom prst="rect">
            <a:avLst/>
          </a:prstGeom>
          <a:ln>
            <a:solidFill>
              <a:schemeClr val="accent1"/>
            </a:solidFill>
          </a:ln>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37328" y="3859566"/>
            <a:ext cx="3108960" cy="2331720"/>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Box 23"/>
          <p:cNvSpPr txBox="1">
            <a:spLocks noChangeArrowheads="1"/>
          </p:cNvSpPr>
          <p:nvPr/>
        </p:nvSpPr>
        <p:spPr bwMode="auto">
          <a:xfrm>
            <a:off x="3733800" y="5864423"/>
            <a:ext cx="2988370"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lvl1pPr defTabSz="5094288" eaLnBrk="0" hangingPunct="0">
              <a:defRPr>
                <a:solidFill>
                  <a:schemeClr val="tx1"/>
                </a:solidFill>
                <a:latin typeface="Arial" charset="0"/>
              </a:defRPr>
            </a:lvl1pPr>
            <a:lvl2pPr defTabSz="5094288" eaLnBrk="0" hangingPunct="0">
              <a:defRPr>
                <a:solidFill>
                  <a:schemeClr val="tx1"/>
                </a:solidFill>
                <a:latin typeface="Arial" charset="0"/>
              </a:defRPr>
            </a:lvl2pPr>
            <a:lvl3pPr defTabSz="5094288" eaLnBrk="0" hangingPunct="0">
              <a:defRPr>
                <a:solidFill>
                  <a:schemeClr val="tx1"/>
                </a:solidFill>
                <a:latin typeface="Arial" charset="0"/>
              </a:defRPr>
            </a:lvl3pPr>
            <a:lvl4pPr defTabSz="5094288" eaLnBrk="0" hangingPunct="0">
              <a:defRPr>
                <a:solidFill>
                  <a:schemeClr val="tx1"/>
                </a:solidFill>
                <a:latin typeface="Arial" charset="0"/>
              </a:defRPr>
            </a:lvl4pPr>
            <a:lvl5pPr defTabSz="5094288" eaLnBrk="0" hangingPunct="0">
              <a:defRPr>
                <a:solidFill>
                  <a:schemeClr val="tx1"/>
                </a:solidFill>
                <a:latin typeface="Arial" charset="0"/>
              </a:defRPr>
            </a:lvl5pPr>
            <a:lvl6pPr defTabSz="5094288" eaLnBrk="0" fontAlgn="base" hangingPunct="0">
              <a:spcBef>
                <a:spcPct val="0"/>
              </a:spcBef>
              <a:spcAft>
                <a:spcPct val="0"/>
              </a:spcAft>
              <a:defRPr>
                <a:solidFill>
                  <a:schemeClr val="tx1"/>
                </a:solidFill>
                <a:latin typeface="Arial" charset="0"/>
              </a:defRPr>
            </a:lvl6pPr>
            <a:lvl7pPr defTabSz="5094288" eaLnBrk="0" fontAlgn="base" hangingPunct="0">
              <a:spcBef>
                <a:spcPct val="0"/>
              </a:spcBef>
              <a:spcAft>
                <a:spcPct val="0"/>
              </a:spcAft>
              <a:defRPr>
                <a:solidFill>
                  <a:schemeClr val="tx1"/>
                </a:solidFill>
                <a:latin typeface="Arial" charset="0"/>
              </a:defRPr>
            </a:lvl7pPr>
            <a:lvl8pPr defTabSz="5094288" eaLnBrk="0" fontAlgn="base" hangingPunct="0">
              <a:spcBef>
                <a:spcPct val="0"/>
              </a:spcBef>
              <a:spcAft>
                <a:spcPct val="0"/>
              </a:spcAft>
              <a:defRPr>
                <a:solidFill>
                  <a:schemeClr val="tx1"/>
                </a:solidFill>
                <a:latin typeface="Arial" charset="0"/>
              </a:defRPr>
            </a:lvl8pPr>
            <a:lvl9pPr defTabSz="5094288"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pPr>
            <a:r>
              <a:rPr lang="en-US" sz="1400" b="1" dirty="0" smtClean="0">
                <a:solidFill>
                  <a:prstClr val="white"/>
                </a:solidFill>
                <a:latin typeface="Calibri" pitchFamily="34" charset="0"/>
              </a:rPr>
              <a:t>Mauna </a:t>
            </a:r>
            <a:r>
              <a:rPr lang="en-US" sz="1400" b="1" dirty="0">
                <a:solidFill>
                  <a:prstClr val="white"/>
                </a:solidFill>
                <a:latin typeface="Calibri" pitchFamily="34" charset="0"/>
              </a:rPr>
              <a:t>Kea in </a:t>
            </a:r>
            <a:r>
              <a:rPr lang="en-US" sz="1400" b="1" dirty="0" smtClean="0">
                <a:solidFill>
                  <a:prstClr val="white"/>
                </a:solidFill>
                <a:latin typeface="Calibri" pitchFamily="34" charset="0"/>
              </a:rPr>
              <a:t>winter, as seen from MLO </a:t>
            </a:r>
            <a:endParaRPr lang="en-US" sz="1400" b="1" dirty="0">
              <a:solidFill>
                <a:prstClr val="white"/>
              </a:solidFill>
              <a:latin typeface="Calibri" pitchFamily="34" charset="0"/>
            </a:endParaRPr>
          </a:p>
        </p:txBody>
      </p:sp>
      <p:sp>
        <p:nvSpPr>
          <p:cNvPr id="17" name="TextBox 16"/>
          <p:cNvSpPr txBox="1"/>
          <p:nvPr/>
        </p:nvSpPr>
        <p:spPr>
          <a:xfrm>
            <a:off x="4680010" y="3482492"/>
            <a:ext cx="2042160" cy="307777"/>
          </a:xfrm>
          <a:prstGeom prst="rect">
            <a:avLst/>
          </a:prstGeom>
          <a:noFill/>
        </p:spPr>
        <p:txBody>
          <a:bodyPr wrap="square" rtlCol="0">
            <a:spAutoFit/>
          </a:bodyPr>
          <a:lstStyle/>
          <a:p>
            <a:pPr algn="r"/>
            <a:r>
              <a:rPr lang="en-US" sz="1400" b="1" dirty="0" smtClean="0">
                <a:solidFill>
                  <a:schemeClr val="bg1"/>
                </a:solidFill>
              </a:rPr>
              <a:t>CO</a:t>
            </a:r>
            <a:r>
              <a:rPr lang="en-US" sz="1400" b="1" baseline="-25000" dirty="0" smtClean="0">
                <a:solidFill>
                  <a:schemeClr val="bg1"/>
                </a:solidFill>
              </a:rPr>
              <a:t>2</a:t>
            </a:r>
            <a:r>
              <a:rPr lang="en-US" sz="1400" b="1" dirty="0" smtClean="0">
                <a:solidFill>
                  <a:schemeClr val="bg1"/>
                </a:solidFill>
              </a:rPr>
              <a:t> measurement tower</a:t>
            </a:r>
            <a:endParaRPr lang="en-US" sz="1400" b="1" dirty="0">
              <a:solidFill>
                <a:schemeClr val="bg1"/>
              </a:solidFill>
            </a:endParaRPr>
          </a:p>
        </p:txBody>
      </p:sp>
      <p:sp>
        <p:nvSpPr>
          <p:cNvPr id="4" name="Rectangle 3"/>
          <p:cNvSpPr/>
          <p:nvPr/>
        </p:nvSpPr>
        <p:spPr>
          <a:xfrm>
            <a:off x="228600" y="3546260"/>
            <a:ext cx="1930337" cy="246221"/>
          </a:xfrm>
          <a:prstGeom prst="rect">
            <a:avLst/>
          </a:prstGeom>
        </p:spPr>
        <p:txBody>
          <a:bodyPr wrap="none">
            <a:spAutoFit/>
          </a:bodyPr>
          <a:lstStyle/>
          <a:p>
            <a:r>
              <a:rPr lang="en-US" sz="1000" b="1" dirty="0">
                <a:solidFill>
                  <a:prstClr val="white"/>
                </a:solidFill>
                <a:latin typeface="Calibri" pitchFamily="34" charset="0"/>
              </a:rPr>
              <a:t>Copyright by Forrest M. Mims III </a:t>
            </a:r>
          </a:p>
        </p:txBody>
      </p:sp>
    </p:spTree>
    <p:extLst>
      <p:ext uri="{BB962C8B-B14F-4D97-AF65-F5344CB8AC3E}">
        <p14:creationId xmlns:p14="http://schemas.microsoft.com/office/powerpoint/2010/main" val="3628264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ARL Science Review, June 21-23, 2016</a:t>
            </a:r>
            <a:endParaRPr lang="en-US" dirty="0"/>
          </a:p>
        </p:txBody>
      </p:sp>
      <p:sp>
        <p:nvSpPr>
          <p:cNvPr id="3" name="Slide Number Placeholder 2"/>
          <p:cNvSpPr>
            <a:spLocks noGrp="1"/>
          </p:cNvSpPr>
          <p:nvPr>
            <p:ph type="sldNum" sz="quarter" idx="11"/>
          </p:nvPr>
        </p:nvSpPr>
        <p:spPr/>
        <p:txBody>
          <a:bodyPr/>
          <a:lstStyle/>
          <a:p>
            <a:fld id="{66CAC88C-31F3-4764-B964-B930D18D7C5C}" type="slidenum">
              <a:rPr lang="en-US" smtClean="0"/>
              <a:t>9</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809706"/>
            <a:ext cx="7315200" cy="5133894"/>
          </a:xfrm>
          <a:prstGeom prst="rect">
            <a:avLst/>
          </a:prstGeom>
          <a:solidFill>
            <a:schemeClr val="bg1"/>
          </a:solidFill>
          <a:ln w="9525">
            <a:solidFill>
              <a:schemeClr val="accent1"/>
            </a:solidFill>
            <a:miter lim="800000"/>
            <a:headEnd/>
            <a:tailEnd/>
          </a:ln>
          <a:effectLst/>
        </p:spPr>
      </p:pic>
      <p:sp>
        <p:nvSpPr>
          <p:cNvPr id="16" name="Title 1"/>
          <p:cNvSpPr txBox="1">
            <a:spLocks/>
          </p:cNvSpPr>
          <p:nvPr/>
        </p:nvSpPr>
        <p:spPr>
          <a:xfrm>
            <a:off x="457200" y="76200"/>
            <a:ext cx="8229600" cy="914400"/>
          </a:xfrm>
          <a:prstGeom prst="rect">
            <a:avLst/>
          </a:prstGeom>
        </p:spPr>
        <p:txBody>
          <a:bodyP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sz="3200" dirty="0" smtClean="0">
                <a:ea typeface="Calibri"/>
                <a:cs typeface="Calibri"/>
                <a:sym typeface="Calibri"/>
              </a:rPr>
              <a:t>Comparison Across Three Sites</a:t>
            </a:r>
            <a:endParaRPr lang="en-US" sz="3200" dirty="0"/>
          </a:p>
        </p:txBody>
      </p:sp>
    </p:spTree>
    <p:extLst>
      <p:ext uri="{BB962C8B-B14F-4D97-AF65-F5344CB8AC3E}">
        <p14:creationId xmlns:p14="http://schemas.microsoft.com/office/powerpoint/2010/main" val="1956066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Maggie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35945</TotalTime>
  <Words>3550</Words>
  <Application>Microsoft Office PowerPoint</Application>
  <PresentationFormat>On-screen Show (4:3)</PresentationFormat>
  <Paragraphs>321</Paragraphs>
  <Slides>19</Slides>
  <Notes>13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MaggieK</vt:lpstr>
      <vt:lpstr>Atmospheric Mercury Measurements</vt:lpstr>
      <vt:lpstr>Why Monitor Atmospheric Mercury?</vt:lpstr>
      <vt:lpstr>Long-Term Mercury Monitoring (National Atmospheric Deposition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Process Studies &amp; Field Intensives</vt:lpstr>
      <vt:lpstr>PowerPoint Presentation</vt:lpstr>
      <vt:lpstr>PowerPoint Presentation</vt:lpstr>
      <vt:lpstr>Collaborations</vt:lpstr>
      <vt:lpstr>Remaining Challenges</vt:lpstr>
      <vt:lpstr>PowerPoint Presentation</vt:lpstr>
      <vt:lpstr>PowerPoint Presentation</vt:lpstr>
    </vt:vector>
  </TitlesOfParts>
  <Company>ARL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Kerchner</dc:creator>
  <cp:lastModifiedBy>Margaret Kerchner</cp:lastModifiedBy>
  <cp:revision>189</cp:revision>
  <dcterms:created xsi:type="dcterms:W3CDTF">2016-01-20T16:28:12Z</dcterms:created>
  <dcterms:modified xsi:type="dcterms:W3CDTF">2016-06-09T20:18:58Z</dcterms:modified>
</cp:coreProperties>
</file>